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theme/theme4.xml" ContentType="application/vnd.openxmlformats-officedocument.theme+xml"/>
  <Override PartName="/ppt/slideLayouts/slideLayout15.xml" ContentType="application/vnd.openxmlformats-officedocument.presentationml.slideLayout+xml"/>
  <Override PartName="/ppt/theme/theme5.xml" ContentType="application/vnd.openxmlformats-officedocument.theme+xml"/>
  <Override PartName="/ppt/slideLayouts/slideLayout16.xml" ContentType="application/vnd.openxmlformats-officedocument.presentationml.slideLayout+xml"/>
  <Override PartName="/ppt/theme/theme6.xml" ContentType="application/vnd.openxmlformats-officedocument.theme+xml"/>
  <Override PartName="/ppt/slideLayouts/slideLayout17.xml" ContentType="application/vnd.openxmlformats-officedocument.presentationml.slideLayout+xml"/>
  <Override PartName="/ppt/theme/theme7.xml" ContentType="application/vnd.openxmlformats-officedocument.theme+xml"/>
  <Override PartName="/ppt/slideLayouts/slideLayout18.xml" ContentType="application/vnd.openxmlformats-officedocument.presentationml.slideLayout+xml"/>
  <Override PartName="/ppt/theme/theme8.xml" ContentType="application/vnd.openxmlformats-officedocument.theme+xml"/>
  <Override PartName="/ppt/slideLayouts/slideLayout19.xml" ContentType="application/vnd.openxmlformats-officedocument.presentationml.slideLayout+xml"/>
  <Override PartName="/ppt/theme/theme9.xml" ContentType="application/vnd.openxmlformats-officedocument.theme+xml"/>
  <Override PartName="/ppt/slideLayouts/slideLayout20.xml" ContentType="application/vnd.openxmlformats-officedocument.presentationml.slideLayout+xml"/>
  <Override PartName="/ppt/theme/theme10.xml" ContentType="application/vnd.openxmlformats-officedocument.theme+xml"/>
  <Override PartName="/ppt/slideLayouts/slideLayout21.xml" ContentType="application/vnd.openxmlformats-officedocument.presentationml.slideLayout+xml"/>
  <Override PartName="/ppt/theme/theme11.xml" ContentType="application/vnd.openxmlformats-officedocument.theme+xml"/>
  <Override PartName="/ppt/slideLayouts/slideLayout22.xml" ContentType="application/vnd.openxmlformats-officedocument.presentationml.slideLayout+xml"/>
  <Override PartName="/ppt/theme/theme12.xml" ContentType="application/vnd.openxmlformats-officedocument.theme+xml"/>
  <Override PartName="/ppt/slideLayouts/slideLayout23.xml" ContentType="application/vnd.openxmlformats-officedocument.presentationml.slideLayout+xml"/>
  <Override PartName="/ppt/theme/theme13.xml" ContentType="application/vnd.openxmlformats-officedocument.theme+xml"/>
  <Override PartName="/ppt/slideLayouts/slideLayout24.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2" r:id="rId3"/>
    <p:sldMasterId id="2147483664" r:id="rId4"/>
    <p:sldMasterId id="2147483666" r:id="rId5"/>
    <p:sldMasterId id="2147483668" r:id="rId6"/>
    <p:sldMasterId id="2147483672" r:id="rId7"/>
    <p:sldMasterId id="2147483674" r:id="rId8"/>
    <p:sldMasterId id="2147483676" r:id="rId9"/>
    <p:sldMasterId id="2147483678" r:id="rId10"/>
    <p:sldMasterId id="2147483680" r:id="rId11"/>
    <p:sldMasterId id="2147483682" r:id="rId12"/>
    <p:sldMasterId id="2147483684" r:id="rId13"/>
    <p:sldMasterId id="2147483686" r:id="rId14"/>
  </p:sldMasterIdLst>
  <p:notesMasterIdLst>
    <p:notesMasterId r:id="rId29"/>
  </p:notesMasterIdLst>
  <p:sldIdLst>
    <p:sldId id="256" r:id="rId15"/>
    <p:sldId id="257" r:id="rId16"/>
    <p:sldId id="258" r:id="rId17"/>
    <p:sldId id="260" r:id="rId18"/>
    <p:sldId id="270" r:id="rId19"/>
    <p:sldId id="259" r:id="rId20"/>
    <p:sldId id="262" r:id="rId21"/>
    <p:sldId id="263" r:id="rId22"/>
    <p:sldId id="264" r:id="rId23"/>
    <p:sldId id="265" r:id="rId24"/>
    <p:sldId id="266" r:id="rId25"/>
    <p:sldId id="267" r:id="rId26"/>
    <p:sldId id="268" r:id="rId27"/>
    <p:sldId id="26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B40"/>
    <a:srgbClr val="EEEEEE"/>
    <a:srgbClr val="1275B6"/>
    <a:srgbClr val="7C68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24" autoAdjust="0"/>
    <p:restoredTop sz="66235" autoAdjust="0"/>
  </p:normalViewPr>
  <p:slideViewPr>
    <p:cSldViewPr snapToGrid="0">
      <p:cViewPr>
        <p:scale>
          <a:sx n="66" d="100"/>
          <a:sy n="66" d="100"/>
        </p:scale>
        <p:origin x="3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4.xml"/><Relationship Id="rId26"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slide" Target="slides/slide7.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2.xml"/><Relationship Id="rId20" Type="http://schemas.openxmlformats.org/officeDocument/2006/relationships/slide" Target="slides/slide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10" Type="http://schemas.openxmlformats.org/officeDocument/2006/relationships/slideMaster" Target="slideMasters/slideMaster10.xml"/><Relationship Id="rId19" Type="http://schemas.openxmlformats.org/officeDocument/2006/relationships/slide" Target="slides/slide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presProps" Target="presProps.xml"/><Relationship Id="rId8" Type="http://schemas.openxmlformats.org/officeDocument/2006/relationships/slideMaster" Target="slideMasters/slideMaster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06D110-3F16-475C-A6A4-949092148F47}" type="datetimeFigureOut">
              <a:rPr lang="en-US" smtClean="0"/>
              <a:t>12/8/2020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7D5029-61DB-4EBA-B7EE-D82CC2CE452B}" type="slidenum">
              <a:rPr lang="en-US" smtClean="0"/>
              <a:t>‹#›</a:t>
            </a:fld>
            <a:endParaRPr lang="en-US"/>
          </a:p>
        </p:txBody>
      </p:sp>
    </p:spTree>
    <p:extLst>
      <p:ext uri="{BB962C8B-B14F-4D97-AF65-F5344CB8AC3E}">
        <p14:creationId xmlns:p14="http://schemas.microsoft.com/office/powerpoint/2010/main" val="3741515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8903a5f87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8903a5f87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Introduce the group and which paper</a:t>
            </a:r>
            <a:endParaRPr/>
          </a:p>
        </p:txBody>
      </p:sp>
    </p:spTree>
    <p:extLst>
      <p:ext uri="{BB962C8B-B14F-4D97-AF65-F5344CB8AC3E}">
        <p14:creationId xmlns:p14="http://schemas.microsoft.com/office/powerpoint/2010/main" val="2356244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a319302e9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a319302e9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This is code output explained</a:t>
            </a:r>
            <a:endParaRPr/>
          </a:p>
        </p:txBody>
      </p:sp>
    </p:spTree>
    <p:extLst>
      <p:ext uri="{BB962C8B-B14F-4D97-AF65-F5344CB8AC3E}">
        <p14:creationId xmlns:p14="http://schemas.microsoft.com/office/powerpoint/2010/main" val="3934558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adce00b85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adce00b85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Anthony closes out conclusion (our findings support theirs, but would need further testing)</a:t>
            </a:r>
            <a:endParaRPr/>
          </a:p>
          <a:p>
            <a:pPr marL="457200" lvl="0" indent="-298450" algn="l" rtl="0">
              <a:spcBef>
                <a:spcPts val="0"/>
              </a:spcBef>
              <a:spcAft>
                <a:spcPts val="0"/>
              </a:spcAft>
              <a:buSzPts val="1100"/>
              <a:buChar char="-"/>
            </a:pPr>
            <a:r>
              <a:rPr lang="en"/>
              <a:t>We agree their GMM outperforms HMM and HIST</a:t>
            </a:r>
            <a:endParaRPr/>
          </a:p>
          <a:p>
            <a:pPr marL="457200" lvl="0" indent="-298450" algn="l" rtl="0">
              <a:spcBef>
                <a:spcPts val="0"/>
              </a:spcBef>
              <a:spcAft>
                <a:spcPts val="0"/>
              </a:spcAft>
              <a:buSzPts val="1100"/>
              <a:buChar char="-"/>
            </a:pPr>
            <a:r>
              <a:rPr lang="en"/>
              <a:t>Authors should have provided a more robust data set for assessment beyond Ground-truths data</a:t>
            </a:r>
            <a:endParaRPr/>
          </a:p>
          <a:p>
            <a:pPr marL="457200" lvl="0" indent="-298450" algn="l" rtl="0">
              <a:spcBef>
                <a:spcPts val="0"/>
              </a:spcBef>
              <a:spcAft>
                <a:spcPts val="0"/>
              </a:spcAft>
              <a:buSzPts val="1100"/>
              <a:buChar char="-"/>
            </a:pPr>
            <a:r>
              <a:rPr lang="en"/>
              <a:t>Suggestions for improvement: contact an ISP and Research board and conduct this as an experiment with consent, so the data could be shared and confirmed (basis of science)</a:t>
            </a:r>
            <a:endParaRPr/>
          </a:p>
        </p:txBody>
      </p:sp>
    </p:spTree>
    <p:extLst>
      <p:ext uri="{BB962C8B-B14F-4D97-AF65-F5344CB8AC3E}">
        <p14:creationId xmlns:p14="http://schemas.microsoft.com/office/powerpoint/2010/main" val="2014582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a319302e9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a319302e9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1868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a319302e9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a319302e9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237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a319302e9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a319302e9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4228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adadd645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adadd645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1885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8a7ff334c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8a7ff334c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Shojib</a:t>
            </a:r>
            <a:endParaRPr/>
          </a:p>
          <a:p>
            <a:pPr marL="0" lvl="0" indent="0" algn="l" rtl="0">
              <a:spcBef>
                <a:spcPts val="0"/>
              </a:spcBef>
              <a:spcAft>
                <a:spcPts val="0"/>
              </a:spcAft>
              <a:buNone/>
            </a:pPr>
            <a:r>
              <a:rPr lang="en"/>
              <a:t>This repeal would allow for the ability to track people at a much more precise level. Effectively allowing data brokers (advertisers) to have a much more personalized marketing campaign per each user. This study as well as studies before this one have tried to answer the question of how much PII can be given away by allowing ISPs to track human mobility. Methodology of researchers consists of using human mobility trajectories from ISPs as well as the data from Social Network Weibo, and Check-in service Dianping.</a:t>
            </a:r>
            <a:endParaRPr/>
          </a:p>
        </p:txBody>
      </p:sp>
    </p:spTree>
    <p:extLst>
      <p:ext uri="{BB962C8B-B14F-4D97-AF65-F5344CB8AC3E}">
        <p14:creationId xmlns:p14="http://schemas.microsoft.com/office/powerpoint/2010/main" val="3700411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319302e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319302e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smtClean="0"/>
              <a:t>Hello, this is Jon.</a:t>
            </a:r>
            <a:r>
              <a:rPr lang="en" baseline="0" dirty="0" smtClean="0"/>
              <a:t> We’re now going to explore the nature of the trajectory data central to our paper. We will then move on to some of the algorithms used in a deanonymizaiton attack. Let’s start with an intuitive example of how this data occurs in the real world, and later shift to the more formalized strucutres of our authors’ paper.</a:t>
            </a:r>
          </a:p>
          <a:p>
            <a:pPr marL="457200" lvl="0" indent="-298450" algn="l" rtl="0">
              <a:spcBef>
                <a:spcPts val="0"/>
              </a:spcBef>
              <a:spcAft>
                <a:spcPts val="0"/>
              </a:spcAft>
              <a:buSzPts val="1100"/>
              <a:buChar char="-"/>
            </a:pPr>
            <a:r>
              <a:rPr lang="en-US" dirty="0" smtClean="0"/>
              <a:t>Imagine an individual, let’s call him Bob,</a:t>
            </a:r>
            <a:r>
              <a:rPr lang="en-US" baseline="0" dirty="0" smtClean="0"/>
              <a:t> has entered a city on vacation and is visiting a number of locations. As Bob travels to each destination his phone is broadcasting geospatial information at various intervals to his Cellular Service Provider. For Bob’s security, his provider stores this data without his identifying information. This data would have Bob’s alias, and the latitude/longitude pairs for each time period that was logged. The data would look as such [display data structure]</a:t>
            </a:r>
          </a:p>
          <a:p>
            <a:pPr marL="457200" lvl="0" indent="-298450" algn="l" rtl="0">
              <a:spcBef>
                <a:spcPts val="0"/>
              </a:spcBef>
              <a:spcAft>
                <a:spcPts val="0"/>
              </a:spcAft>
              <a:buSzPts val="1100"/>
              <a:buChar char="-"/>
            </a:pPr>
            <a:r>
              <a:rPr lang="en-US" baseline="0" dirty="0" smtClean="0"/>
              <a:t>As Bob toured the city he periodically shared his vacation experience on social media. His posts contain timestamps and reveal the sites he has visited, which can easily be associated with </a:t>
            </a:r>
            <a:r>
              <a:rPr lang="en-US" baseline="0" dirty="0" err="1" smtClean="0"/>
              <a:t>lat</a:t>
            </a:r>
            <a:r>
              <a:rPr lang="en-US" baseline="0" dirty="0" smtClean="0"/>
              <a:t>/long pairs.</a:t>
            </a:r>
          </a:p>
          <a:p>
            <a:pPr marL="457200" lvl="0" indent="-298450" algn="l" rtl="0">
              <a:spcBef>
                <a:spcPts val="0"/>
              </a:spcBef>
              <a:spcAft>
                <a:spcPts val="0"/>
              </a:spcAft>
              <a:buSzPts val="1100"/>
              <a:buChar char="-"/>
            </a:pPr>
            <a:r>
              <a:rPr lang="en-US" baseline="0" dirty="0" smtClean="0"/>
              <a:t>The question our authors seek to address is whether an adversary with access to the cellular provider’s location trace data can distinguish Bob’s location trace from all the other locations traces by associating it with his external check-in data.</a:t>
            </a:r>
          </a:p>
          <a:p>
            <a:pPr marL="457200" lvl="0" indent="-298450" algn="l" rtl="0">
              <a:spcBef>
                <a:spcPts val="0"/>
              </a:spcBef>
              <a:spcAft>
                <a:spcPts val="0"/>
              </a:spcAft>
              <a:buSzPts val="1100"/>
              <a:buChar char="-"/>
            </a:pPr>
            <a:r>
              <a:rPr lang="en-US" baseline="0" dirty="0" smtClean="0"/>
              <a:t>Next Slide please</a:t>
            </a:r>
          </a:p>
          <a:p>
            <a:pPr marL="457200" lvl="0" indent="-298450" algn="l" rtl="0">
              <a:spcBef>
                <a:spcPts val="0"/>
              </a:spcBef>
              <a:spcAft>
                <a:spcPts val="0"/>
              </a:spcAft>
              <a:buSzPts val="1100"/>
              <a:buChar char="-"/>
            </a:pPr>
            <a:endParaRPr dirty="0"/>
          </a:p>
        </p:txBody>
      </p:sp>
    </p:spTree>
    <p:extLst>
      <p:ext uri="{BB962C8B-B14F-4D97-AF65-F5344CB8AC3E}">
        <p14:creationId xmlns:p14="http://schemas.microsoft.com/office/powerpoint/2010/main" val="3359211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319302e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319302e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30200" lvl="0" indent="-171450" algn="l" rtl="0">
              <a:spcBef>
                <a:spcPts val="0"/>
              </a:spcBef>
              <a:spcAft>
                <a:spcPts val="0"/>
              </a:spcAft>
              <a:buSzPts val="1100"/>
              <a:buFontTx/>
              <a:buChar char="-"/>
            </a:pPr>
            <a:r>
              <a:rPr lang="en-US" baseline="0" dirty="0" smtClean="0"/>
              <a:t>The authors point out that most research on </a:t>
            </a:r>
            <a:r>
              <a:rPr lang="en-US" baseline="0" dirty="0" err="1" smtClean="0"/>
              <a:t>deanonymizing</a:t>
            </a:r>
            <a:r>
              <a:rPr lang="en-US" baseline="0" dirty="0" smtClean="0"/>
              <a:t> location traces has been on small data sets or simulated data. When this is the case, the check-in data and GPS data frequently have precisely matching time and location measurements. In reality, there are a number of things which can cause misalignment of the spatial or temporal figures, such as: poor GPS signal, check-in data being registered after-the-fact, or differences in the duration of mechanisms for recording the data. If we are to accurately measure the efficacy of </a:t>
            </a:r>
            <a:r>
              <a:rPr lang="en-US" baseline="0" dirty="0" err="1" smtClean="0"/>
              <a:t>deanonymization</a:t>
            </a:r>
            <a:r>
              <a:rPr lang="en-US" baseline="0" dirty="0" smtClean="0"/>
              <a:t> techniques these real world discrepancies must be considered.</a:t>
            </a:r>
          </a:p>
          <a:p>
            <a:pPr marL="330200" lvl="0" indent="-171450" algn="l" rtl="0">
              <a:spcBef>
                <a:spcPts val="0"/>
              </a:spcBef>
              <a:spcAft>
                <a:spcPts val="0"/>
              </a:spcAft>
              <a:buSzPts val="1100"/>
              <a:buFontTx/>
              <a:buChar char="-"/>
            </a:pPr>
            <a:r>
              <a:rPr lang="en-US" baseline="0" dirty="0" smtClean="0"/>
              <a:t>One </a:t>
            </a:r>
            <a:r>
              <a:rPr lang="en-US" baseline="0" dirty="0" smtClean="0"/>
              <a:t>straightforward method </a:t>
            </a:r>
            <a:r>
              <a:rPr lang="en-US" baseline="0" dirty="0" smtClean="0"/>
              <a:t>of addressing these gaps is </a:t>
            </a:r>
            <a:r>
              <a:rPr lang="en-US" baseline="0" dirty="0" smtClean="0"/>
              <a:t>to group </a:t>
            </a:r>
            <a:r>
              <a:rPr lang="en-US" baseline="0" dirty="0" smtClean="0"/>
              <a:t>together the nearby instances of the location </a:t>
            </a:r>
            <a:r>
              <a:rPr lang="en-US" baseline="0" dirty="0" smtClean="0"/>
              <a:t>traces into blocs. </a:t>
            </a:r>
            <a:r>
              <a:rPr lang="en-US" baseline="0" dirty="0" smtClean="0"/>
              <a:t>For </a:t>
            </a:r>
            <a:r>
              <a:rPr lang="en-US" baseline="0" dirty="0" smtClean="0"/>
              <a:t>example, </a:t>
            </a:r>
            <a:r>
              <a:rPr lang="en-US" baseline="0" dirty="0" smtClean="0"/>
              <a:t>any points within a certain grid may be considered the same location, or any timestamps within a certain range of time could be considered identical. This grouping may eliminate some of the noise present in real-life data, however, it is difficult to know for certain what the appropriate size of these bins should be; too granular of bins may not successfully group instances together, whereas too broad of a </a:t>
            </a:r>
            <a:r>
              <a:rPr lang="en-US" baseline="0" dirty="0" smtClean="0"/>
              <a:t>grouping may erroneous associated records or diminish the utility of the data.</a:t>
            </a:r>
          </a:p>
          <a:p>
            <a:pPr marL="330200" lvl="0" indent="-171450" algn="l" rtl="0">
              <a:spcBef>
                <a:spcPts val="0"/>
              </a:spcBef>
              <a:spcAft>
                <a:spcPts val="0"/>
              </a:spcAft>
              <a:buSzPts val="1100"/>
              <a:buFontTx/>
              <a:buChar char="-"/>
            </a:pPr>
            <a:r>
              <a:rPr lang="en-US" baseline="0" dirty="0" smtClean="0"/>
              <a:t>Using a large set of matched ISP and check-in data, the authors go on to explore several algorithms for </a:t>
            </a:r>
            <a:r>
              <a:rPr lang="en-US" baseline="0" dirty="0" err="1" smtClean="0"/>
              <a:t>deanonymization</a:t>
            </a:r>
            <a:r>
              <a:rPr lang="en-US" baseline="0" dirty="0" smtClean="0"/>
              <a:t>, and identify which are capable of handling spatial or temporal mismatches beyond merely grouping elements. While the methods each of these algorithms deploys are quite different, they share a common goal of calculating a “similarity score,” which indexes how similar each external trace is to the possible locations traces. The authors note that none of the algorithms handle both spatial and temporal mismatches, and go on to suggest a mixed model which we will now review. Next slide please.</a:t>
            </a:r>
            <a:endParaRPr lang="en-US" baseline="0" dirty="0" smtClean="0"/>
          </a:p>
        </p:txBody>
      </p:sp>
    </p:spTree>
    <p:extLst>
      <p:ext uri="{BB962C8B-B14F-4D97-AF65-F5344CB8AC3E}">
        <p14:creationId xmlns:p14="http://schemas.microsoft.com/office/powerpoint/2010/main" val="333499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95dc0100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95dc0100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595959"/>
              </a:buClr>
              <a:buSzPts val="1800"/>
              <a:buFont typeface="Open Sans"/>
              <a:buChar char="-"/>
            </a:pPr>
            <a:r>
              <a:rPr lang="en" sz="1800" dirty="0">
                <a:solidFill>
                  <a:srgbClr val="595959"/>
                </a:solidFill>
                <a:highlight>
                  <a:srgbClr val="FFFF00"/>
                </a:highlight>
                <a:latin typeface="Open Sans"/>
                <a:ea typeface="Open Sans"/>
                <a:cs typeface="Open Sans"/>
                <a:sym typeface="Open Sans"/>
              </a:rPr>
              <a:t>Describe the use of each of the different data sets and how their research differs from other papers (ground-truth)</a:t>
            </a:r>
            <a:endParaRPr sz="1800" dirty="0">
              <a:solidFill>
                <a:srgbClr val="595959"/>
              </a:solidFill>
              <a:highlight>
                <a:srgbClr val="FFFF00"/>
              </a:highlight>
              <a:latin typeface="Open Sans"/>
              <a:ea typeface="Open Sans"/>
              <a:cs typeface="Open Sans"/>
              <a:sym typeface="Open Sans"/>
            </a:endParaRPr>
          </a:p>
          <a:p>
            <a:pPr marL="457200" lvl="0" indent="-342900" algn="l" rtl="0">
              <a:lnSpc>
                <a:spcPct val="115000"/>
              </a:lnSpc>
              <a:spcBef>
                <a:spcPts val="0"/>
              </a:spcBef>
              <a:spcAft>
                <a:spcPts val="0"/>
              </a:spcAft>
              <a:buClr>
                <a:srgbClr val="595959"/>
              </a:buClr>
              <a:buSzPts val="1800"/>
              <a:buFont typeface="Open Sans"/>
              <a:buChar char="-"/>
            </a:pPr>
            <a:r>
              <a:rPr lang="en" sz="1800" dirty="0">
                <a:solidFill>
                  <a:srgbClr val="595959"/>
                </a:solidFill>
                <a:highlight>
                  <a:srgbClr val="FFFF00"/>
                </a:highlight>
                <a:latin typeface="Open Sans"/>
                <a:ea typeface="Open Sans"/>
                <a:cs typeface="Open Sans"/>
                <a:sym typeface="Open Sans"/>
              </a:rPr>
              <a:t>Similarity Scores &amp; Ranking, how are the attack methods being “graded”</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Jon describes algorithms &amp; author’s GM</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Please insert a brief summary of the data set and how we created it.</a:t>
            </a:r>
            <a:endParaRPr sz="1800" dirty="0">
              <a:solidFill>
                <a:srgbClr val="595959"/>
              </a:solidFill>
              <a:highlight>
                <a:srgbClr val="FFFF00"/>
              </a:highlight>
              <a:latin typeface="Open Sans"/>
              <a:ea typeface="Open Sans"/>
              <a:cs typeface="Open Sans"/>
              <a:sym typeface="Open Sans"/>
            </a:endParaRPr>
          </a:p>
          <a:p>
            <a:pPr marL="0" lvl="0" indent="0" algn="l" rtl="0">
              <a:lnSpc>
                <a:spcPct val="115000"/>
              </a:lnSpc>
              <a:spcBef>
                <a:spcPts val="1600"/>
              </a:spcBef>
              <a:spcAft>
                <a:spcPts val="1600"/>
              </a:spcAft>
              <a:buClr>
                <a:schemeClr val="dk1"/>
              </a:buClr>
              <a:buSzPts val="1100"/>
              <a:buFont typeface="Arial"/>
              <a:buNone/>
            </a:pPr>
            <a:r>
              <a:rPr lang="en" sz="1800" dirty="0">
                <a:solidFill>
                  <a:srgbClr val="595959"/>
                </a:solidFill>
                <a:highlight>
                  <a:srgbClr val="FFFF00"/>
                </a:highlight>
                <a:latin typeface="Open Sans"/>
                <a:ea typeface="Open Sans"/>
                <a:cs typeface="Open Sans"/>
                <a:sym typeface="Open Sans"/>
              </a:rPr>
              <a:t>PLEASE DON’T TALK ABOUT HOW WE GOT THEM WORKING, THAT IS THE NEXT </a:t>
            </a:r>
            <a:r>
              <a:rPr lang="en" sz="1800" dirty="0" smtClean="0">
                <a:solidFill>
                  <a:srgbClr val="595959"/>
                </a:solidFill>
                <a:highlight>
                  <a:srgbClr val="FFFF00"/>
                </a:highlight>
                <a:latin typeface="Open Sans"/>
                <a:ea typeface="Open Sans"/>
                <a:cs typeface="Open Sans"/>
                <a:sym typeface="Open Sans"/>
              </a:rPr>
              <a:t>SLIDE</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dirty="0" smtClean="0"/>
              <a:t>The author’s</a:t>
            </a:r>
            <a:r>
              <a:rPr lang="en-US" baseline="0" dirty="0" smtClean="0"/>
              <a:t> mixed model combines a Gaussian model to handle spatial/temporal mismatches, and a Markov model to match the external trace data to their ISP data for </a:t>
            </a:r>
            <a:r>
              <a:rPr lang="en-US" baseline="0" dirty="0" err="1" smtClean="0"/>
              <a:t>deanonymization</a:t>
            </a:r>
            <a:r>
              <a:rPr lang="en-US" baseline="0" dirty="0" smtClean="0"/>
              <a:t>.</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smtClean="0"/>
              <a:t>The Gaussian portion of the model is used to correct spatial/temporal mismatches. In effect, you can think of the model as looking at each of the points from the external trace data, comparing it to the points in the location trace data, and collecting the observed gaps between these points. The collection becomes a probability distribution where larger gaps are identified as less likely to be the correct points to pair, and the most probable pairing is applied to the candidate external trace instance. [fade the outliers, label most and less likely]</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smtClean="0"/>
              <a:t>Once adjustments have been made to correct spatial/temporal mismatches, a Markov model is applied which compares each chain of external trace data against each of the candidate ISP traces and calculates a similarity score. Once these scores have been calculated, the location trace with the highest ranking similarity score is assumed to be the correct match.</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r>
              <a:rPr lang="en-US" baseline="0" dirty="0" smtClean="0"/>
              <a:t>Although the authors did an excellent job summarizing the existing literature, identifying the gaps between theory and practice in the domain, and explaining their model and its benefits, we found their work to be particularly difficult to replicate. I will now turn it over to Anthony to share some of the problems we encountered.</a:t>
            </a:r>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baseline="0" dirty="0" smtClean="0"/>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baseline="0" dirty="0" smtClean="0"/>
          </a:p>
          <a:p>
            <a:pPr marL="171450" marR="0" lvl="0" indent="-171450" algn="l" defTabSz="914400" rtl="0" eaLnBrk="1" fontAlgn="auto" latinLnBrk="0" hangingPunct="1">
              <a:lnSpc>
                <a:spcPct val="115000"/>
              </a:lnSpc>
              <a:spcBef>
                <a:spcPts val="1600"/>
              </a:spcBef>
              <a:spcAft>
                <a:spcPts val="1600"/>
              </a:spcAft>
              <a:buClr>
                <a:schemeClr val="dk1"/>
              </a:buClr>
              <a:buSzPts val="1100"/>
              <a:buFontTx/>
              <a:buChar char="-"/>
              <a:tabLst/>
              <a:defRPr/>
            </a:pPr>
            <a:endParaRPr lang="en-US" dirty="0" smtClean="0"/>
          </a:p>
          <a:p>
            <a:pPr marL="0" lvl="0" indent="0" algn="l" rtl="0">
              <a:lnSpc>
                <a:spcPct val="115000"/>
              </a:lnSpc>
              <a:spcBef>
                <a:spcPts val="1600"/>
              </a:spcBef>
              <a:spcAft>
                <a:spcPts val="1600"/>
              </a:spcAft>
              <a:buClr>
                <a:schemeClr val="dk1"/>
              </a:buClr>
              <a:buSzPts val="1100"/>
              <a:buFont typeface="Arial"/>
              <a:buNone/>
            </a:pPr>
            <a:endParaRPr dirty="0"/>
          </a:p>
        </p:txBody>
      </p:sp>
    </p:spTree>
    <p:extLst>
      <p:ext uri="{BB962C8B-B14F-4D97-AF65-F5344CB8AC3E}">
        <p14:creationId xmlns:p14="http://schemas.microsoft.com/office/powerpoint/2010/main" val="2780410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8a607e896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8a607e896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Anthony describes the issues with getting the GM model to work</a:t>
            </a:r>
            <a:endParaRPr/>
          </a:p>
          <a:p>
            <a:pPr marL="457200" lvl="0" indent="-298450" algn="l" rtl="0">
              <a:spcBef>
                <a:spcPts val="0"/>
              </a:spcBef>
              <a:spcAft>
                <a:spcPts val="0"/>
              </a:spcAft>
              <a:buSzPts val="1100"/>
              <a:buChar char="-"/>
            </a:pPr>
            <a:r>
              <a:rPr lang="en"/>
              <a:t>Updating Code</a:t>
            </a:r>
            <a:endParaRPr/>
          </a:p>
        </p:txBody>
      </p:sp>
    </p:spTree>
    <p:extLst>
      <p:ext uri="{BB962C8B-B14F-4D97-AF65-F5344CB8AC3E}">
        <p14:creationId xmlns:p14="http://schemas.microsoft.com/office/powerpoint/2010/main" val="1119072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319302e9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319302e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Josh on how he made the data set</a:t>
            </a:r>
            <a:endParaRPr/>
          </a:p>
        </p:txBody>
      </p:sp>
    </p:spTree>
    <p:extLst>
      <p:ext uri="{BB962C8B-B14F-4D97-AF65-F5344CB8AC3E}">
        <p14:creationId xmlns:p14="http://schemas.microsoft.com/office/powerpoint/2010/main" val="2451594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319302e9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319302e9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Document/file formats</a:t>
            </a:r>
            <a:endParaRPr/>
          </a:p>
          <a:p>
            <a:pPr marL="457200" lvl="0" indent="-298450" algn="l" rtl="0">
              <a:spcBef>
                <a:spcPts val="0"/>
              </a:spcBef>
              <a:spcAft>
                <a:spcPts val="0"/>
              </a:spcAft>
              <a:buSzPts val="1100"/>
              <a:buChar char="-"/>
            </a:pPr>
            <a:r>
              <a:rPr lang="en"/>
              <a:t>How we created the data set</a:t>
            </a:r>
            <a:endParaRPr/>
          </a:p>
          <a:p>
            <a:pPr marL="457200" lvl="0" indent="-298450" algn="l" rtl="0">
              <a:spcBef>
                <a:spcPts val="0"/>
              </a:spcBef>
              <a:spcAft>
                <a:spcPts val="0"/>
              </a:spcAft>
              <a:buSzPts val="1100"/>
              <a:buChar char="-"/>
            </a:pPr>
            <a:r>
              <a:rPr lang="en"/>
              <a:t>Results of algorithms</a:t>
            </a:r>
            <a:endParaRPr/>
          </a:p>
          <a:p>
            <a:pPr marL="457200" lvl="0" indent="-298450" algn="l" rtl="0">
              <a:spcBef>
                <a:spcPts val="0"/>
              </a:spcBef>
              <a:spcAft>
                <a:spcPts val="0"/>
              </a:spcAft>
              <a:buSzPts val="1100"/>
              <a:buChar char="-"/>
            </a:pPr>
            <a:r>
              <a:rPr lang="en"/>
              <a:t>Walk through high-level of the actual code for GM</a:t>
            </a:r>
            <a:endParaRPr/>
          </a:p>
        </p:txBody>
      </p:sp>
    </p:spTree>
    <p:extLst>
      <p:ext uri="{BB962C8B-B14F-4D97-AF65-F5344CB8AC3E}">
        <p14:creationId xmlns:p14="http://schemas.microsoft.com/office/powerpoint/2010/main" val="3618752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DBA6E9F-A279-420C-A7A3-E3504CE267C9}"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1124914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BA6E9F-A279-420C-A7A3-E3504CE267C9}"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1392292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BA6E9F-A279-420C-A7A3-E3504CE267C9}"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3912874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Alternative Title">
  <p:cSld name="Alternative Title">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blip>
          <a:stretch>
            <a:fillRect/>
          </a:stretch>
        </p:blipFill>
        <p:spPr>
          <a:xfrm>
            <a:off x="-197633" y="-22231"/>
            <a:ext cx="12389633" cy="6969148"/>
          </a:xfrm>
          <a:prstGeom prst="rect">
            <a:avLst/>
          </a:prstGeom>
          <a:noFill/>
          <a:ln>
            <a:noFill/>
          </a:ln>
        </p:spPr>
      </p:pic>
      <p:pic>
        <p:nvPicPr>
          <p:cNvPr id="19" name="Google Shape;19;p3"/>
          <p:cNvPicPr preferRelativeResize="0"/>
          <p:nvPr/>
        </p:nvPicPr>
        <p:blipFill>
          <a:blip r:embed="rId3">
            <a:alphaModFix/>
          </a:blip>
          <a:stretch>
            <a:fillRect/>
          </a:stretch>
        </p:blipFill>
        <p:spPr>
          <a:xfrm>
            <a:off x="-197633" y="-111166"/>
            <a:ext cx="12583133" cy="7078033"/>
          </a:xfrm>
          <a:prstGeom prst="rect">
            <a:avLst/>
          </a:prstGeom>
          <a:noFill/>
          <a:ln>
            <a:noFill/>
          </a:ln>
        </p:spPr>
      </p:pic>
      <p:sp>
        <p:nvSpPr>
          <p:cNvPr id="20" name="Google Shape;20;p3"/>
          <p:cNvSpPr txBox="1">
            <a:spLocks noGrp="1"/>
          </p:cNvSpPr>
          <p:nvPr>
            <p:ph type="ctrTitle"/>
          </p:nvPr>
        </p:nvSpPr>
        <p:spPr>
          <a:xfrm>
            <a:off x="413544" y="2890433"/>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5200"/>
              <a:buFont typeface="Open Sans"/>
              <a:buNone/>
              <a:defRPr sz="6933">
                <a:solidFill>
                  <a:srgbClr val="FFFFFF"/>
                </a:solidFill>
                <a:latin typeface="Open Sans"/>
                <a:ea typeface="Open Sans"/>
                <a:cs typeface="Open Sans"/>
                <a:sym typeface="Open Sans"/>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21" name="Google Shape;21;p3"/>
          <p:cNvSpPr txBox="1">
            <a:spLocks noGrp="1"/>
          </p:cNvSpPr>
          <p:nvPr>
            <p:ph type="subTitle" idx="1"/>
          </p:nvPr>
        </p:nvSpPr>
        <p:spPr>
          <a:xfrm>
            <a:off x="413533" y="56272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Font typeface="Open Sans"/>
              <a:buNone/>
              <a:defRPr sz="3733">
                <a:solidFill>
                  <a:srgbClr val="FFFFFF"/>
                </a:solidFill>
                <a:latin typeface="Open Sans"/>
                <a:ea typeface="Open Sans"/>
                <a:cs typeface="Open Sans"/>
                <a:sym typeface="Open Sans"/>
              </a:defRPr>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22" name="Google Shape;22;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a:pPr/>
              <a:t>‹#›</a:t>
            </a:fld>
            <a:endParaRPr/>
          </a:p>
        </p:txBody>
      </p:sp>
      <p:pic>
        <p:nvPicPr>
          <p:cNvPr id="23" name="Google Shape;23;p3"/>
          <p:cNvPicPr preferRelativeResize="0"/>
          <p:nvPr/>
        </p:nvPicPr>
        <p:blipFill rotWithShape="1">
          <a:blip r:embed="rId4">
            <a:alphaModFix/>
          </a:blip>
          <a:srcRect t="159" b="169"/>
          <a:stretch/>
        </p:blipFill>
        <p:spPr>
          <a:xfrm>
            <a:off x="5014143" y="1195977"/>
            <a:ext cx="1966101" cy="2082900"/>
          </a:xfrm>
          <a:prstGeom prst="rect">
            <a:avLst/>
          </a:prstGeom>
          <a:noFill/>
          <a:ln>
            <a:noFill/>
          </a:ln>
        </p:spPr>
      </p:pic>
    </p:spTree>
    <p:extLst>
      <p:ext uri="{BB962C8B-B14F-4D97-AF65-F5344CB8AC3E}">
        <p14:creationId xmlns:p14="http://schemas.microsoft.com/office/powerpoint/2010/main" val="39618102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lternative Title">
  <p:cSld name="Alternative Title">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blip>
          <a:stretch>
            <a:fillRect/>
          </a:stretch>
        </p:blipFill>
        <p:spPr>
          <a:xfrm>
            <a:off x="-197633" y="-22231"/>
            <a:ext cx="12389633" cy="6969148"/>
          </a:xfrm>
          <a:prstGeom prst="rect">
            <a:avLst/>
          </a:prstGeom>
          <a:noFill/>
          <a:ln>
            <a:noFill/>
          </a:ln>
        </p:spPr>
      </p:pic>
      <p:pic>
        <p:nvPicPr>
          <p:cNvPr id="19" name="Google Shape;19;p3"/>
          <p:cNvPicPr preferRelativeResize="0"/>
          <p:nvPr/>
        </p:nvPicPr>
        <p:blipFill>
          <a:blip r:embed="rId3">
            <a:alphaModFix/>
          </a:blip>
          <a:stretch>
            <a:fillRect/>
          </a:stretch>
        </p:blipFill>
        <p:spPr>
          <a:xfrm>
            <a:off x="-197633" y="-111166"/>
            <a:ext cx="12583133" cy="7078033"/>
          </a:xfrm>
          <a:prstGeom prst="rect">
            <a:avLst/>
          </a:prstGeom>
          <a:noFill/>
          <a:ln>
            <a:noFill/>
          </a:ln>
        </p:spPr>
      </p:pic>
      <p:sp>
        <p:nvSpPr>
          <p:cNvPr id="20" name="Google Shape;20;p3"/>
          <p:cNvSpPr txBox="1">
            <a:spLocks noGrp="1"/>
          </p:cNvSpPr>
          <p:nvPr>
            <p:ph type="ctrTitle"/>
          </p:nvPr>
        </p:nvSpPr>
        <p:spPr>
          <a:xfrm>
            <a:off x="413544" y="2890433"/>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5200"/>
              <a:buFont typeface="Open Sans"/>
              <a:buNone/>
              <a:defRPr sz="6933">
                <a:solidFill>
                  <a:srgbClr val="FFFFFF"/>
                </a:solidFill>
                <a:latin typeface="Open Sans"/>
                <a:ea typeface="Open Sans"/>
                <a:cs typeface="Open Sans"/>
                <a:sym typeface="Open Sans"/>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21" name="Google Shape;21;p3"/>
          <p:cNvSpPr txBox="1">
            <a:spLocks noGrp="1"/>
          </p:cNvSpPr>
          <p:nvPr>
            <p:ph type="subTitle" idx="1"/>
          </p:nvPr>
        </p:nvSpPr>
        <p:spPr>
          <a:xfrm>
            <a:off x="413533" y="56272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Font typeface="Open Sans"/>
              <a:buNone/>
              <a:defRPr sz="3733">
                <a:solidFill>
                  <a:srgbClr val="FFFFFF"/>
                </a:solidFill>
                <a:latin typeface="Open Sans"/>
                <a:ea typeface="Open Sans"/>
                <a:cs typeface="Open Sans"/>
                <a:sym typeface="Open Sans"/>
              </a:defRPr>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22" name="Google Shape;22;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a:pPr/>
              <a:t>‹#›</a:t>
            </a:fld>
            <a:endParaRPr/>
          </a:p>
        </p:txBody>
      </p:sp>
      <p:pic>
        <p:nvPicPr>
          <p:cNvPr id="23" name="Google Shape;23;p3"/>
          <p:cNvPicPr preferRelativeResize="0"/>
          <p:nvPr/>
        </p:nvPicPr>
        <p:blipFill rotWithShape="1">
          <a:blip r:embed="rId4">
            <a:alphaModFix/>
          </a:blip>
          <a:srcRect t="159" b="169"/>
          <a:stretch/>
        </p:blipFill>
        <p:spPr>
          <a:xfrm>
            <a:off x="5014143" y="1195977"/>
            <a:ext cx="1966101" cy="2082900"/>
          </a:xfrm>
          <a:prstGeom prst="rect">
            <a:avLst/>
          </a:prstGeom>
          <a:noFill/>
          <a:ln>
            <a:noFill/>
          </a:ln>
        </p:spPr>
      </p:pic>
    </p:spTree>
    <p:extLst>
      <p:ext uri="{BB962C8B-B14F-4D97-AF65-F5344CB8AC3E}">
        <p14:creationId xmlns:p14="http://schemas.microsoft.com/office/powerpoint/2010/main" val="93880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26" name="Google Shape;26;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37415371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3663001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8716000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3324096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29718227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88447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BA6E9F-A279-420C-A7A3-E3504CE267C9}"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1587071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28310924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31225841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15845499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16385671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0" name="Google Shape;30;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Tree>
    <p:extLst>
      <p:ext uri="{BB962C8B-B14F-4D97-AF65-F5344CB8AC3E}">
        <p14:creationId xmlns:p14="http://schemas.microsoft.com/office/powerpoint/2010/main" val="1850390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DBA6E9F-A279-420C-A7A3-E3504CE267C9}"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3503094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DBA6E9F-A279-420C-A7A3-E3504CE267C9}" type="datetimeFigureOut">
              <a:rPr lang="en-US" smtClean="0"/>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3552482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DBA6E9F-A279-420C-A7A3-E3504CE267C9}" type="datetimeFigureOut">
              <a:rPr lang="en-US" smtClean="0"/>
              <a:t>12/8/2020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2435669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DBA6E9F-A279-420C-A7A3-E3504CE267C9}" type="datetimeFigureOut">
              <a:rPr lang="en-US" smtClean="0"/>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2947899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BA6E9F-A279-420C-A7A3-E3504CE267C9}" type="datetimeFigureOut">
              <a:rPr lang="en-US" smtClean="0"/>
              <a:t>12/8/2020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2669293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DBA6E9F-A279-420C-A7A3-E3504CE267C9}" type="datetimeFigureOut">
              <a:rPr lang="en-US" smtClean="0"/>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4179526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DBA6E9F-A279-420C-A7A3-E3504CE267C9}" type="datetimeFigureOut">
              <a:rPr lang="en-US" smtClean="0"/>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F235F4-D180-46C5-9470-4781195F1156}" type="slidenum">
              <a:rPr lang="en-US" smtClean="0"/>
              <a:t>‹#›</a:t>
            </a:fld>
            <a:endParaRPr lang="en-US"/>
          </a:p>
        </p:txBody>
      </p:sp>
    </p:spTree>
    <p:extLst>
      <p:ext uri="{BB962C8B-B14F-4D97-AF65-F5344CB8AC3E}">
        <p14:creationId xmlns:p14="http://schemas.microsoft.com/office/powerpoint/2010/main" val="3155888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0.xml"/><Relationship Id="rId1" Type="http://schemas.openxmlformats.org/officeDocument/2006/relationships/slideLayout" Target="../slideLayouts/slideLayout2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1.xml"/><Relationship Id="rId1" Type="http://schemas.openxmlformats.org/officeDocument/2006/relationships/slideLayout" Target="../slideLayouts/slideLayout2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2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2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4.xml"/><Relationship Id="rId1" Type="http://schemas.openxmlformats.org/officeDocument/2006/relationships/slideLayout" Target="../slideLayouts/slideLayout2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1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1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1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1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BA6E9F-A279-420C-A7A3-E3504CE267C9}" type="datetimeFigureOut">
              <a:rPr lang="en-US" smtClean="0"/>
              <a:t>12/8/2020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F235F4-D180-46C5-9470-4781195F1156}" type="slidenum">
              <a:rPr lang="en-US" smtClean="0"/>
              <a:t>‹#›</a:t>
            </a:fld>
            <a:endParaRPr lang="en-US"/>
          </a:p>
        </p:txBody>
      </p:sp>
    </p:spTree>
    <p:extLst>
      <p:ext uri="{BB962C8B-B14F-4D97-AF65-F5344CB8AC3E}">
        <p14:creationId xmlns:p14="http://schemas.microsoft.com/office/powerpoint/2010/main" val="3875453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890398793"/>
      </p:ext>
    </p:extLst>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340942200"/>
      </p:ext>
    </p:extLst>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1343799525"/>
      </p:ext>
    </p:extLst>
  </p:cSld>
  <p:clrMap bg1="lt1" tx1="dk1" bg2="dk2" tx2="lt2" accent1="accent1" accent2="accent2" accent3="accent3" accent4="accent4" accent5="accent5" accent6="accent6" hlink="hlink" folHlink="folHlink"/>
  <p:sldLayoutIdLst>
    <p:sldLayoutId id="214748368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4058271158"/>
      </p:ext>
    </p:extLst>
  </p:cSld>
  <p:clrMap bg1="lt1" tx1="dk1" bg2="dk2" tx2="lt2" accent1="accent1" accent2="accent2" accent3="accent3" accent4="accent4" accent5="accent5" accent6="accent6" hlink="hlink" folHlink="folHlink"/>
  <p:sldLayoutIdLst>
    <p:sldLayoutId id="214748368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1549269377"/>
      </p:ext>
    </p:extLst>
  </p:cSld>
  <p:clrMap bg1="lt1" tx1="dk1" bg2="dk2" tx2="lt2" accent1="accent1" accent2="accent2" accent3="accent3" accent4="accent4" accent5="accent5" accent6="accent6" hlink="hlink" folHlink="folHlink"/>
  <p:sldLayoutIdLst>
    <p:sldLayoutId id="214748368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1504852426"/>
      </p:ext>
    </p:extLst>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15666635"/>
      </p:ext>
    </p:extLst>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2343226441"/>
      </p:ext>
    </p:extLst>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2087748353"/>
      </p:ext>
    </p:extLst>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3083647181"/>
      </p:ext>
    </p:extLst>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2842416904"/>
      </p:ext>
    </p:extLst>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435981004"/>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7" name="Google Shape;7;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9" name="Google Shape;9;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rgbClr val="FFFFFF"/>
                </a:solidFill>
                <a:latin typeface="Open Sans"/>
                <a:ea typeface="Open Sans"/>
                <a:cs typeface="Open Sans"/>
                <a:sym typeface="Open Sans"/>
              </a:defRPr>
            </a:lvl1pPr>
            <a:lvl2pPr lvl="1" algn="r">
              <a:buNone/>
              <a:defRPr sz="1333">
                <a:solidFill>
                  <a:srgbClr val="FFFFFF"/>
                </a:solidFill>
                <a:latin typeface="Open Sans"/>
                <a:ea typeface="Open Sans"/>
                <a:cs typeface="Open Sans"/>
                <a:sym typeface="Open Sans"/>
              </a:defRPr>
            </a:lvl2pPr>
            <a:lvl3pPr lvl="2" algn="r">
              <a:buNone/>
              <a:defRPr sz="1333">
                <a:solidFill>
                  <a:srgbClr val="FFFFFF"/>
                </a:solidFill>
                <a:latin typeface="Open Sans"/>
                <a:ea typeface="Open Sans"/>
                <a:cs typeface="Open Sans"/>
                <a:sym typeface="Open Sans"/>
              </a:defRPr>
            </a:lvl3pPr>
            <a:lvl4pPr lvl="3" algn="r">
              <a:buNone/>
              <a:defRPr sz="1333">
                <a:solidFill>
                  <a:srgbClr val="FFFFFF"/>
                </a:solidFill>
                <a:latin typeface="Open Sans"/>
                <a:ea typeface="Open Sans"/>
                <a:cs typeface="Open Sans"/>
                <a:sym typeface="Open Sans"/>
              </a:defRPr>
            </a:lvl4pPr>
            <a:lvl5pPr lvl="4" algn="r">
              <a:buNone/>
              <a:defRPr sz="1333">
                <a:solidFill>
                  <a:srgbClr val="FFFFFF"/>
                </a:solidFill>
                <a:latin typeface="Open Sans"/>
                <a:ea typeface="Open Sans"/>
                <a:cs typeface="Open Sans"/>
                <a:sym typeface="Open Sans"/>
              </a:defRPr>
            </a:lvl5pPr>
            <a:lvl6pPr lvl="5" algn="r">
              <a:buNone/>
              <a:defRPr sz="1333">
                <a:solidFill>
                  <a:srgbClr val="FFFFFF"/>
                </a:solidFill>
                <a:latin typeface="Open Sans"/>
                <a:ea typeface="Open Sans"/>
                <a:cs typeface="Open Sans"/>
                <a:sym typeface="Open Sans"/>
              </a:defRPr>
            </a:lvl6pPr>
            <a:lvl7pPr lvl="6" algn="r">
              <a:buNone/>
              <a:defRPr sz="1333">
                <a:solidFill>
                  <a:srgbClr val="FFFFFF"/>
                </a:solidFill>
                <a:latin typeface="Open Sans"/>
                <a:ea typeface="Open Sans"/>
                <a:cs typeface="Open Sans"/>
                <a:sym typeface="Open Sans"/>
              </a:defRPr>
            </a:lvl7pPr>
            <a:lvl8pPr lvl="7" algn="r">
              <a:buNone/>
              <a:defRPr sz="1333">
                <a:solidFill>
                  <a:srgbClr val="FFFFFF"/>
                </a:solidFill>
                <a:latin typeface="Open Sans"/>
                <a:ea typeface="Open Sans"/>
                <a:cs typeface="Open Sans"/>
                <a:sym typeface="Open Sans"/>
              </a:defRPr>
            </a:lvl8pPr>
            <a:lvl9pPr lvl="8" algn="r">
              <a:buNone/>
              <a:defRPr sz="1333">
                <a:solidFill>
                  <a:srgbClr val="FFFFFF"/>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Tree>
    <p:extLst>
      <p:ext uri="{BB962C8B-B14F-4D97-AF65-F5344CB8AC3E}">
        <p14:creationId xmlns:p14="http://schemas.microsoft.com/office/powerpoint/2010/main" val="838796526"/>
      </p:ext>
    </p:extLst>
  </p:cSld>
  <p:clrMap bg1="lt1" tx1="dk1" bg2="dk2" tx2="lt2" accent1="accent1" accent2="accent2" accent3="accent3" accent4="accent4" accent5="accent5" accent6="accent6" hlink="hlink" folHlink="folHlink"/>
  <p:sldLayoutIdLst>
    <p:sldLayoutId id="214748367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hyperlink" Target="https://gangw.cs.illinois.edu/ndss18.pdf" TargetMode="External"/><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simplemaps.com/data/us-cities"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hyperlink" Target="mailto:apicciut@umich.edu" TargetMode="External"/><Relationship Id="rId2" Type="http://schemas.openxmlformats.org/officeDocument/2006/relationships/notesSlide" Target="../notesSlides/notesSlide14.xml"/><Relationship Id="rId1" Type="http://schemas.openxmlformats.org/officeDocument/2006/relationships/slideLayout" Target="../slideLayouts/slideLayout24.xml"/><Relationship Id="rId6" Type="http://schemas.openxmlformats.org/officeDocument/2006/relationships/hyperlink" Target="mailto:shojib@umich.edu" TargetMode="External"/><Relationship Id="rId5" Type="http://schemas.openxmlformats.org/officeDocument/2006/relationships/hyperlink" Target="mailto:jfust@umich.edu" TargetMode="External"/><Relationship Id="rId4" Type="http://schemas.openxmlformats.org/officeDocument/2006/relationships/hyperlink" Target="mailto:jmbertin@umich.ed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audio" Target="../media/media4.m4a"/><Relationship Id="rId13" Type="http://schemas.openxmlformats.org/officeDocument/2006/relationships/image" Target="../media/image7.emf"/><Relationship Id="rId3" Type="http://schemas.microsoft.com/office/2007/relationships/media" Target="../media/media2.m4a"/><Relationship Id="rId7" Type="http://schemas.microsoft.com/office/2007/relationships/media" Target="../media/media4.m4a"/><Relationship Id="rId12" Type="http://schemas.openxmlformats.org/officeDocument/2006/relationships/image" Target="../media/image6.emf"/><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audio" Target="../media/media3.m4a"/><Relationship Id="rId11" Type="http://schemas.openxmlformats.org/officeDocument/2006/relationships/image" Target="../media/image5.png"/><Relationship Id="rId5" Type="http://schemas.microsoft.com/office/2007/relationships/media" Target="../media/media3.m4a"/><Relationship Id="rId10" Type="http://schemas.openxmlformats.org/officeDocument/2006/relationships/notesSlide" Target="../notesSlides/notesSlide4.xml"/><Relationship Id="rId4" Type="http://schemas.openxmlformats.org/officeDocument/2006/relationships/audio" Target="../media/media2.m4a"/><Relationship Id="rId9" Type="http://schemas.openxmlformats.org/officeDocument/2006/relationships/slideLayout" Target="../slideLayouts/slideLayout16.xml"/><Relationship Id="rId1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13" Type="http://schemas.openxmlformats.org/officeDocument/2006/relationships/image" Target="../media/image11.png"/><Relationship Id="rId18" Type="http://schemas.openxmlformats.org/officeDocument/2006/relationships/image" Target="../media/image16.png"/><Relationship Id="rId3" Type="http://schemas.microsoft.com/office/2007/relationships/media" Target="../media/media6.m4a"/><Relationship Id="rId7" Type="http://schemas.openxmlformats.org/officeDocument/2006/relationships/slideLayout" Target="../slideLayouts/slideLayout16.xml"/><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audio" Target="../media/media5.m4a"/><Relationship Id="rId16" Type="http://schemas.openxmlformats.org/officeDocument/2006/relationships/image" Target="../media/image14.png"/><Relationship Id="rId1" Type="http://schemas.microsoft.com/office/2007/relationships/media" Target="../media/media5.m4a"/><Relationship Id="rId6" Type="http://schemas.openxmlformats.org/officeDocument/2006/relationships/audio" Target="../media/media7.m4a"/><Relationship Id="rId11" Type="http://schemas.openxmlformats.org/officeDocument/2006/relationships/image" Target="../media/image9.png"/><Relationship Id="rId5" Type="http://schemas.microsoft.com/office/2007/relationships/media" Target="../media/media7.m4a"/><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audio" Target="../media/media6.m4a"/><Relationship Id="rId9" Type="http://schemas.openxmlformats.org/officeDocument/2006/relationships/image" Target="../media/image5.png"/><Relationship Id="rId1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audio" Target="../media/media11.m4a"/><Relationship Id="rId13" Type="http://schemas.openxmlformats.org/officeDocument/2006/relationships/image" Target="../media/image19.png"/><Relationship Id="rId3" Type="http://schemas.microsoft.com/office/2007/relationships/media" Target="../media/media9.m4a"/><Relationship Id="rId7" Type="http://schemas.microsoft.com/office/2007/relationships/media" Target="../media/media11.m4a"/><Relationship Id="rId12" Type="http://schemas.openxmlformats.org/officeDocument/2006/relationships/image" Target="../media/image18.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10.m4a"/><Relationship Id="rId11" Type="http://schemas.openxmlformats.org/officeDocument/2006/relationships/image" Target="../media/image17.png"/><Relationship Id="rId5" Type="http://schemas.microsoft.com/office/2007/relationships/media" Target="../media/media10.m4a"/><Relationship Id="rId15" Type="http://schemas.openxmlformats.org/officeDocument/2006/relationships/image" Target="../media/image8.png"/><Relationship Id="rId10" Type="http://schemas.openxmlformats.org/officeDocument/2006/relationships/notesSlide" Target="../notesSlides/notesSlide6.xml"/><Relationship Id="rId4" Type="http://schemas.openxmlformats.org/officeDocument/2006/relationships/audio" Target="../media/media9.m4a"/><Relationship Id="rId9" Type="http://schemas.openxmlformats.org/officeDocument/2006/relationships/slideLayout" Target="../slideLayouts/slideLayout15.xml"/><Relationship Id="rId1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413533" y="3713967"/>
            <a:ext cx="11360800" cy="1372000"/>
          </a:xfrm>
          <a:prstGeom prst="rect">
            <a:avLst/>
          </a:prstGeom>
        </p:spPr>
        <p:txBody>
          <a:bodyPr spcFirstLastPara="1" wrap="square" lIns="121900" tIns="121900" rIns="121900" bIns="121900" anchor="b" anchorCtr="0">
            <a:noAutofit/>
          </a:bodyPr>
          <a:lstStyle/>
          <a:p>
            <a:r>
              <a:rPr lang="en" sz="4000"/>
              <a:t>De-Identification: Ground Truth Trajectories</a:t>
            </a:r>
            <a:r>
              <a:rPr lang="en"/>
              <a:t> </a:t>
            </a:r>
            <a:endParaRPr/>
          </a:p>
        </p:txBody>
      </p:sp>
      <p:sp>
        <p:nvSpPr>
          <p:cNvPr id="66" name="Google Shape;66;p14"/>
          <p:cNvSpPr txBox="1">
            <a:spLocks noGrp="1"/>
          </p:cNvSpPr>
          <p:nvPr>
            <p:ph type="subTitle" idx="1"/>
          </p:nvPr>
        </p:nvSpPr>
        <p:spPr>
          <a:xfrm>
            <a:off x="413533" y="5627233"/>
            <a:ext cx="11360800" cy="1056800"/>
          </a:xfrm>
          <a:prstGeom prst="rect">
            <a:avLst/>
          </a:prstGeom>
        </p:spPr>
        <p:txBody>
          <a:bodyPr spcFirstLastPara="1" wrap="square" lIns="121900" tIns="121900" rIns="121900" bIns="121900" anchor="t" anchorCtr="0">
            <a:noAutofit/>
          </a:bodyPr>
          <a:lstStyle/>
          <a:p>
            <a:pPr marL="0" indent="0"/>
            <a:r>
              <a:rPr lang="en"/>
              <a:t>Presented By: Anthony, Jon, Josh &amp; Shojib</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End Results </a:t>
            </a:r>
            <a:endParaRPr/>
          </a:p>
        </p:txBody>
      </p:sp>
      <p:sp>
        <p:nvSpPr>
          <p:cNvPr id="123" name="Google Shape;123;p23"/>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buNone/>
            </a:pPr>
            <a:r>
              <a:rPr lang="en"/>
              <a:t>In the end we achieved variable results in comparison to the study they performed. </a:t>
            </a:r>
            <a:endParaRPr/>
          </a:p>
          <a:p>
            <a:pPr marL="0" indent="0">
              <a:spcBef>
                <a:spcPts val="2133"/>
              </a:spcBef>
              <a:buNone/>
            </a:pPr>
            <a:r>
              <a:rPr lang="en"/>
              <a:t>This leads us to many questions:</a:t>
            </a:r>
            <a:endParaRPr/>
          </a:p>
          <a:p>
            <a:pPr marL="0" indent="0">
              <a:spcBef>
                <a:spcPts val="2133"/>
              </a:spcBef>
              <a:buNone/>
            </a:pPr>
            <a:r>
              <a:rPr lang="en"/>
              <a:t>	Was our dataset bad (fruit of the poisoned tree)?</a:t>
            </a:r>
            <a:endParaRPr/>
          </a:p>
          <a:p>
            <a:pPr marL="0" indent="0">
              <a:spcBef>
                <a:spcPts val="2133"/>
              </a:spcBef>
              <a:spcAft>
                <a:spcPts val="2133"/>
              </a:spcAft>
              <a:buNone/>
            </a:pPr>
            <a:r>
              <a:rPr lang="en"/>
              <a:t>	Was our implementation of the algorithm incorrect?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Conclusion:</a:t>
            </a:r>
            <a:endParaRPr/>
          </a:p>
        </p:txBody>
      </p:sp>
      <p:sp>
        <p:nvSpPr>
          <p:cNvPr id="129" name="Google Shape;129;p24"/>
          <p:cNvSpPr txBox="1"/>
          <p:nvPr/>
        </p:nvSpPr>
        <p:spPr>
          <a:xfrm>
            <a:off x="607900" y="1557433"/>
            <a:ext cx="10872800" cy="4259600"/>
          </a:xfrm>
          <a:prstGeom prst="rect">
            <a:avLst/>
          </a:prstGeom>
          <a:noFill/>
          <a:ln>
            <a:noFill/>
          </a:ln>
        </p:spPr>
        <p:txBody>
          <a:bodyPr spcFirstLastPara="1" wrap="square" lIns="121900" tIns="121900" rIns="121900" bIns="121900" anchor="t" anchorCtr="0">
            <a:noAutofit/>
          </a:bodyPr>
          <a:lstStyle/>
          <a:p>
            <a:pPr marL="609585" indent="-457189">
              <a:buClr>
                <a:srgbClr val="000000"/>
              </a:buClr>
              <a:buSzPts val="1800"/>
              <a:buFont typeface="Arial"/>
              <a:buChar char="-"/>
            </a:pPr>
            <a:r>
              <a:rPr lang="en" sz="2400" kern="0">
                <a:solidFill>
                  <a:srgbClr val="000000"/>
                </a:solidFill>
                <a:cs typeface="Arial"/>
                <a:sym typeface="Arial"/>
              </a:rPr>
              <a:t>We agree their GMM algorithm outperforms the HMM and HIST algorithms</a:t>
            </a:r>
            <a:endParaRPr sz="2400" kern="0">
              <a:solidFill>
                <a:srgbClr val="000000"/>
              </a:solidFill>
              <a:cs typeface="Arial"/>
              <a:sym typeface="Arial"/>
            </a:endParaRPr>
          </a:p>
          <a:p>
            <a:pPr>
              <a:buClr>
                <a:srgbClr val="000000"/>
              </a:buClr>
              <a:buFont typeface="Arial"/>
              <a:buNone/>
            </a:pPr>
            <a:endParaRPr sz="2400" kern="0">
              <a:solidFill>
                <a:srgbClr val="000000"/>
              </a:solidFill>
              <a:cs typeface="Arial"/>
              <a:sym typeface="Arial"/>
            </a:endParaRPr>
          </a:p>
          <a:p>
            <a:pPr marL="609585" indent="-457189">
              <a:buClr>
                <a:srgbClr val="000000"/>
              </a:buClr>
              <a:buSzPts val="1800"/>
              <a:buFont typeface="Arial"/>
              <a:buChar char="-"/>
            </a:pPr>
            <a:r>
              <a:rPr lang="en" sz="2400" kern="0">
                <a:solidFill>
                  <a:srgbClr val="000000"/>
                </a:solidFill>
                <a:cs typeface="Arial"/>
                <a:sym typeface="Arial"/>
              </a:rPr>
              <a:t>The authors should have provided a more robust data set for assessment beyond Ground-truths data</a:t>
            </a:r>
            <a:endParaRPr sz="2400" kern="0">
              <a:solidFill>
                <a:srgbClr val="000000"/>
              </a:solidFill>
              <a:cs typeface="Arial"/>
              <a:sym typeface="Arial"/>
            </a:endParaRPr>
          </a:p>
          <a:p>
            <a:pPr>
              <a:buClr>
                <a:srgbClr val="000000"/>
              </a:buClr>
              <a:buFont typeface="Arial"/>
              <a:buNone/>
            </a:pPr>
            <a:endParaRPr sz="2400" kern="0">
              <a:solidFill>
                <a:srgbClr val="000000"/>
              </a:solidFill>
              <a:cs typeface="Arial"/>
              <a:sym typeface="Arial"/>
            </a:endParaRPr>
          </a:p>
          <a:p>
            <a:pPr marL="609585" indent="-457189">
              <a:buClr>
                <a:srgbClr val="000000"/>
              </a:buClr>
              <a:buSzPts val="1800"/>
              <a:buFont typeface="Arial"/>
              <a:buChar char="-"/>
            </a:pPr>
            <a:r>
              <a:rPr lang="en" sz="2400" kern="0">
                <a:solidFill>
                  <a:srgbClr val="000000"/>
                </a:solidFill>
                <a:cs typeface="Arial"/>
                <a:sym typeface="Arial"/>
              </a:rPr>
              <a:t>Suggestions for improvement: contact an ISP and Research board and conduct this as an experiment with consent, so the data could be shared and confirmed (basis of science)</a:t>
            </a:r>
            <a:endParaRPr sz="2800" kern="0">
              <a:solidFill>
                <a:srgbClr val="000000"/>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Links To Original Work</a:t>
            </a:r>
            <a:endParaRPr/>
          </a:p>
        </p:txBody>
      </p:sp>
      <p:sp>
        <p:nvSpPr>
          <p:cNvPr id="135" name="Google Shape;135;p25"/>
          <p:cNvSpPr txBox="1">
            <a:spLocks noGrp="1"/>
          </p:cNvSpPr>
          <p:nvPr>
            <p:ph type="body" idx="1"/>
          </p:nvPr>
        </p:nvSpPr>
        <p:spPr>
          <a:xfrm>
            <a:off x="415600" y="3014800"/>
            <a:ext cx="11360800" cy="828400"/>
          </a:xfrm>
          <a:prstGeom prst="rect">
            <a:avLst/>
          </a:prstGeom>
        </p:spPr>
        <p:txBody>
          <a:bodyPr spcFirstLastPara="1" wrap="square" lIns="121900" tIns="121900" rIns="121900" bIns="121900" anchor="t" anchorCtr="0">
            <a:noAutofit/>
          </a:bodyPr>
          <a:lstStyle/>
          <a:p>
            <a:pPr marL="0" indent="0" algn="ctr">
              <a:spcAft>
                <a:spcPts val="2133"/>
              </a:spcAft>
              <a:buNone/>
            </a:pPr>
            <a:r>
              <a:rPr lang="en" u="sng">
                <a:solidFill>
                  <a:schemeClr val="hlink"/>
                </a:solidFill>
                <a:hlinkClick r:id="rId3"/>
              </a:rPr>
              <a:t>https://gangw.cs.illinois.edu/ndss18.pdf</a:t>
            </a:r>
            <a:r>
              <a:rPr lang="en"/>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Links To Our Work</a:t>
            </a:r>
            <a:endParaRPr/>
          </a:p>
        </p:txBody>
      </p:sp>
      <p:sp>
        <p:nvSpPr>
          <p:cNvPr id="141" name="Google Shape;141;p26"/>
          <p:cNvSpPr txBox="1">
            <a:spLocks noGrp="1"/>
          </p:cNvSpPr>
          <p:nvPr>
            <p:ph type="body" idx="1"/>
          </p:nvPr>
        </p:nvSpPr>
        <p:spPr>
          <a:xfrm>
            <a:off x="415600" y="1483167"/>
            <a:ext cx="11360800" cy="4555200"/>
          </a:xfrm>
          <a:prstGeom prst="rect">
            <a:avLst/>
          </a:prstGeom>
        </p:spPr>
        <p:txBody>
          <a:bodyPr spcFirstLastPara="1" wrap="square" lIns="121900" tIns="121900" rIns="121900" bIns="121900" anchor="t" anchorCtr="0">
            <a:noAutofit/>
          </a:bodyPr>
          <a:lstStyle/>
          <a:p>
            <a:pPr>
              <a:buChar char="-"/>
            </a:pPr>
            <a:r>
              <a:rPr lang="en"/>
              <a:t>Source for list of US cities: </a:t>
            </a:r>
            <a:r>
              <a:rPr lang="en" u="sng">
                <a:solidFill>
                  <a:schemeClr val="hlink"/>
                </a:solidFill>
                <a:hlinkClick r:id="rId3"/>
              </a:rPr>
              <a:t>https://simplemaps.com/data/us-cities</a:t>
            </a:r>
            <a:endParaRPr/>
          </a:p>
          <a:p>
            <a:pPr>
              <a:buChar char="-"/>
            </a:pPr>
            <a:r>
              <a:rPr lang="en">
                <a:highlight>
                  <a:srgbClr val="FFFF00"/>
                </a:highlight>
              </a:rPr>
              <a:t>Jon, add public version of project Github</a:t>
            </a:r>
            <a:endParaRPr>
              <a:highlight>
                <a:srgbClr val="FFFF00"/>
              </a:highlight>
            </a:endParaRPr>
          </a:p>
          <a:p>
            <a:pPr indent="0">
              <a:spcBef>
                <a:spcPts val="2133"/>
              </a:spcBef>
              <a:spcAft>
                <a:spcPts val="2133"/>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Email Queries To:</a:t>
            </a:r>
            <a:endParaRPr/>
          </a:p>
        </p:txBody>
      </p:sp>
      <p:sp>
        <p:nvSpPr>
          <p:cNvPr id="147" name="Google Shape;147;p27"/>
          <p:cNvSpPr txBox="1">
            <a:spLocks noGrp="1"/>
          </p:cNvSpPr>
          <p:nvPr>
            <p:ph type="body" idx="1"/>
          </p:nvPr>
        </p:nvSpPr>
        <p:spPr>
          <a:xfrm>
            <a:off x="415600" y="2173067"/>
            <a:ext cx="11360800" cy="3431200"/>
          </a:xfrm>
          <a:prstGeom prst="rect">
            <a:avLst/>
          </a:prstGeom>
        </p:spPr>
        <p:txBody>
          <a:bodyPr spcFirstLastPara="1" wrap="square" lIns="121900" tIns="121900" rIns="121900" bIns="121900" anchor="t" anchorCtr="0">
            <a:noAutofit/>
          </a:bodyPr>
          <a:lstStyle/>
          <a:p>
            <a:pPr marL="0" indent="0" algn="ctr">
              <a:buNone/>
            </a:pPr>
            <a:r>
              <a:rPr lang="en" u="sng">
                <a:solidFill>
                  <a:schemeClr val="hlink"/>
                </a:solidFill>
                <a:hlinkClick r:id="rId3"/>
              </a:rPr>
              <a:t>apicciut@umich.edu</a:t>
            </a:r>
            <a:endParaRPr/>
          </a:p>
          <a:p>
            <a:pPr marL="0" indent="0" algn="ctr">
              <a:spcBef>
                <a:spcPts val="2133"/>
              </a:spcBef>
              <a:buNone/>
            </a:pPr>
            <a:r>
              <a:rPr lang="en" u="sng">
                <a:solidFill>
                  <a:schemeClr val="hlink"/>
                </a:solidFill>
                <a:hlinkClick r:id="rId4"/>
              </a:rPr>
              <a:t>jmbertin@umich.edu</a:t>
            </a:r>
            <a:r>
              <a:rPr lang="en">
                <a:solidFill>
                  <a:schemeClr val="dk1"/>
                </a:solidFill>
              </a:rPr>
              <a:t> </a:t>
            </a:r>
            <a:endParaRPr>
              <a:solidFill>
                <a:schemeClr val="dk1"/>
              </a:solidFill>
            </a:endParaRPr>
          </a:p>
          <a:p>
            <a:pPr marL="0" indent="0" algn="ctr">
              <a:spcBef>
                <a:spcPts val="1867"/>
              </a:spcBef>
              <a:buNone/>
            </a:pPr>
            <a:r>
              <a:rPr lang="en" u="sng">
                <a:solidFill>
                  <a:schemeClr val="hlink"/>
                </a:solidFill>
                <a:hlinkClick r:id="rId5"/>
              </a:rPr>
              <a:t>jfust@umich.edu</a:t>
            </a:r>
            <a:r>
              <a:rPr lang="en">
                <a:solidFill>
                  <a:schemeClr val="dk1"/>
                </a:solidFill>
              </a:rPr>
              <a:t> </a:t>
            </a:r>
            <a:endParaRPr>
              <a:solidFill>
                <a:schemeClr val="dk1"/>
              </a:solidFill>
            </a:endParaRPr>
          </a:p>
          <a:p>
            <a:pPr marL="0" indent="0" algn="ctr">
              <a:spcBef>
                <a:spcPts val="1867"/>
              </a:spcBef>
              <a:buClr>
                <a:schemeClr val="dk1"/>
              </a:buClr>
              <a:buSzPts val="1100"/>
              <a:buNone/>
            </a:pPr>
            <a:r>
              <a:rPr lang="en" u="sng">
                <a:solidFill>
                  <a:schemeClr val="hlink"/>
                </a:solidFill>
                <a:hlinkClick r:id="rId6"/>
              </a:rPr>
              <a:t>shojib@umich.edu</a:t>
            </a:r>
            <a:r>
              <a:rPr lang="en">
                <a:solidFill>
                  <a:schemeClr val="dk1"/>
                </a:solidFill>
              </a:rPr>
              <a:t> </a:t>
            </a:r>
            <a:endParaRPr>
              <a:solidFill>
                <a:schemeClr val="dk1"/>
              </a:solidFill>
            </a:endParaRPr>
          </a:p>
          <a:p>
            <a:pPr marL="0" indent="0">
              <a:spcBef>
                <a:spcPts val="533"/>
              </a:spcBef>
              <a:spcAft>
                <a:spcPts val="2133"/>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ctrTitle"/>
          </p:nvPr>
        </p:nvSpPr>
        <p:spPr>
          <a:xfrm>
            <a:off x="413544" y="2890433"/>
            <a:ext cx="11360800" cy="2736800"/>
          </a:xfrm>
          <a:prstGeom prst="rect">
            <a:avLst/>
          </a:prstGeom>
        </p:spPr>
        <p:txBody>
          <a:bodyPr spcFirstLastPara="1" wrap="square" lIns="121900" tIns="121900" rIns="121900" bIns="121900" anchor="b" anchorCtr="0">
            <a:noAutofit/>
          </a:bodyPr>
          <a:lstStyle/>
          <a:p>
            <a:r>
              <a:rPr lang="en"/>
              <a:t>Summary </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415600" y="569333"/>
            <a:ext cx="11360800" cy="4503200"/>
          </a:xfrm>
          <a:prstGeom prst="rect">
            <a:avLst/>
          </a:prstGeom>
        </p:spPr>
        <p:txBody>
          <a:bodyPr spcFirstLastPara="1" wrap="square" lIns="121900" tIns="121900" rIns="121900" bIns="121900" anchor="ctr" anchorCtr="0">
            <a:noAutofit/>
          </a:bodyPr>
          <a:lstStyle/>
          <a:p>
            <a:pPr marL="609585" algn="l">
              <a:lnSpc>
                <a:spcPct val="115000"/>
              </a:lnSpc>
            </a:pPr>
            <a:endParaRPr sz="1867">
              <a:latin typeface="Arial"/>
              <a:ea typeface="Arial"/>
              <a:cs typeface="Arial"/>
              <a:sym typeface="Arial"/>
            </a:endParaRPr>
          </a:p>
          <a:p>
            <a:pPr marL="609585" indent="-406390" algn="l">
              <a:lnSpc>
                <a:spcPct val="115000"/>
              </a:lnSpc>
              <a:buSzPts val="1200"/>
              <a:buFont typeface="Arial"/>
              <a:buChar char="●"/>
            </a:pPr>
            <a:r>
              <a:rPr lang="en" sz="1867">
                <a:latin typeface="Arial"/>
                <a:ea typeface="Arial"/>
                <a:cs typeface="Arial"/>
                <a:sym typeface="Arial"/>
              </a:rPr>
              <a:t>Researchers from Virginia Tech and China Telecom Beijing obtained data from Chinese ISPs and Ground-Truth trajectory data sets from popular social media and check-in websites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containing datasets have a little over 2 million users, ranging from various large social networks for the most part, and also various check-in services.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datasets were on the same population, thus giving researches an opportunity to analyze the true effectiveness of the 7 algorithms and how they can be utilized in De-anonymizing users by overlapping datasets (linkage attacks).</a:t>
            </a:r>
            <a:endParaRPr sz="1867">
              <a:latin typeface="Arial"/>
              <a:ea typeface="Arial"/>
              <a:cs typeface="Arial"/>
              <a:sym typeface="Arial"/>
            </a:endParaRPr>
          </a:p>
          <a:p>
            <a:pPr algn="l">
              <a:lnSpc>
                <a:spcPct val="115000"/>
              </a:lnSpc>
              <a:buSzPts val="1100"/>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609585" indent="-406390" algn="l">
              <a:lnSpc>
                <a:spcPct val="115000"/>
              </a:lnSpc>
              <a:buSzPts val="1200"/>
              <a:buFont typeface="Arial"/>
              <a:buChar char="●"/>
            </a:pPr>
            <a:r>
              <a:rPr lang="en" sz="1867">
                <a:latin typeface="Arial"/>
                <a:ea typeface="Arial"/>
                <a:cs typeface="Arial"/>
                <a:sym typeface="Arial"/>
              </a:rPr>
              <a:t>The United States has tried to repeal internet privacy rules, allowing people to be tracked on much more precise level.</a:t>
            </a:r>
            <a:endParaRPr sz="1867">
              <a:latin typeface="Arial"/>
              <a:ea typeface="Arial"/>
              <a:cs typeface="Arial"/>
              <a:sym typeface="Arial"/>
            </a:endParaRPr>
          </a:p>
          <a:p>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09600" y="1356967"/>
            <a:ext cx="5918200" cy="4379468"/>
          </a:xfrm>
          <a:prstGeom prst="rect">
            <a:avLst/>
          </a:prstGeom>
        </p:spPr>
      </p:pic>
      <p:sp>
        <p:nvSpPr>
          <p:cNvPr id="92" name="Google Shape;92;p18"/>
          <p:cNvSpPr txBox="1">
            <a:spLocks noGrp="1"/>
          </p:cNvSpPr>
          <p:nvPr>
            <p:ph type="title"/>
          </p:nvPr>
        </p:nvSpPr>
        <p:spPr>
          <a:xfrm>
            <a:off x="330100" y="593367"/>
            <a:ext cx="11360800" cy="763600"/>
          </a:xfrm>
          <a:prstGeom prst="rect">
            <a:avLst/>
          </a:prstGeom>
        </p:spPr>
        <p:txBody>
          <a:bodyPr spcFirstLastPara="1" wrap="square" lIns="121900" tIns="121900" rIns="121900" bIns="121900" anchor="t" anchorCtr="0">
            <a:noAutofit/>
          </a:bodyPr>
          <a:lstStyle/>
          <a:p>
            <a:r>
              <a:rPr lang="en" dirty="0"/>
              <a:t>Data Sets &amp; </a:t>
            </a:r>
            <a:r>
              <a:rPr lang="en" dirty="0" smtClean="0"/>
              <a:t>Algorithms</a:t>
            </a:r>
            <a:endParaRPr dirty="0"/>
          </a:p>
        </p:txBody>
      </p:sp>
      <p:sp>
        <p:nvSpPr>
          <p:cNvPr id="9" name="Oval 8"/>
          <p:cNvSpPr/>
          <p:nvPr/>
        </p:nvSpPr>
        <p:spPr>
          <a:xfrm>
            <a:off x="863874" y="5440252"/>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a:t>
            </a:r>
            <a:endParaRPr lang="en-US" dirty="0"/>
          </a:p>
        </p:txBody>
      </p:sp>
      <p:sp>
        <p:nvSpPr>
          <p:cNvPr id="11" name="Oval 10"/>
          <p:cNvSpPr/>
          <p:nvPr/>
        </p:nvSpPr>
        <p:spPr>
          <a:xfrm>
            <a:off x="3909802" y="550345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6</a:t>
            </a:r>
            <a:endParaRPr lang="en-US" dirty="0"/>
          </a:p>
        </p:txBody>
      </p:sp>
      <p:sp>
        <p:nvSpPr>
          <p:cNvPr id="12" name="Oval 11"/>
          <p:cNvSpPr/>
          <p:nvPr/>
        </p:nvSpPr>
        <p:spPr>
          <a:xfrm>
            <a:off x="5158541" y="41833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1466486" y="514488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984930" y="484951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2503374" y="467280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299279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17" name="Oval 16"/>
          <p:cNvSpPr/>
          <p:nvPr/>
        </p:nvSpPr>
        <p:spPr>
          <a:xfrm>
            <a:off x="3479732" y="46412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78046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9" name="Oval 18"/>
          <p:cNvSpPr/>
          <p:nvPr/>
        </p:nvSpPr>
        <p:spPr>
          <a:xfrm>
            <a:off x="5158541" y="451634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p:cNvSpPr/>
          <p:nvPr/>
        </p:nvSpPr>
        <p:spPr>
          <a:xfrm>
            <a:off x="4755159" y="4530730"/>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4345231" y="45370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a:off x="5210950" y="317937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p:cNvSpPr/>
          <p:nvPr/>
        </p:nvSpPr>
        <p:spPr>
          <a:xfrm>
            <a:off x="5112708" y="355097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4" name="Oval 23"/>
          <p:cNvSpPr/>
          <p:nvPr/>
        </p:nvSpPr>
        <p:spPr>
          <a:xfrm>
            <a:off x="4972006" y="292870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p:cNvSpPr/>
          <p:nvPr/>
        </p:nvSpPr>
        <p:spPr>
          <a:xfrm>
            <a:off x="4646845" y="270594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p:nvSpPr>
        <p:spPr>
          <a:xfrm>
            <a:off x="4852534" y="23064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p:nvSpPr>
        <p:spPr>
          <a:xfrm>
            <a:off x="4436600"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3058527" y="499881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4096418"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3662653" y="230643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3216476" y="35111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3216476" y="425273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3227936" y="312156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3087474" y="2199407"/>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sp>
        <p:nvSpPr>
          <p:cNvPr id="35" name="Oval 34"/>
          <p:cNvSpPr/>
          <p:nvPr/>
        </p:nvSpPr>
        <p:spPr>
          <a:xfrm>
            <a:off x="3205517" y="27344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128795" y="378568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sp>
        <p:nvSpPr>
          <p:cNvPr id="37" name="Oval 36"/>
          <p:cNvSpPr/>
          <p:nvPr/>
        </p:nvSpPr>
        <p:spPr>
          <a:xfrm>
            <a:off x="3516612" y="511605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3977460" y="506950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p:cNvSpPr/>
          <p:nvPr/>
        </p:nvSpPr>
        <p:spPr>
          <a:xfrm>
            <a:off x="5112707" y="35635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40" name="Oval 39"/>
          <p:cNvSpPr/>
          <p:nvPr/>
        </p:nvSpPr>
        <p:spPr>
          <a:xfrm>
            <a:off x="3802863" y="446234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41" name="Oval 40"/>
          <p:cNvSpPr/>
          <p:nvPr/>
        </p:nvSpPr>
        <p:spPr>
          <a:xfrm>
            <a:off x="2992791" y="4467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sp>
        <p:nvSpPr>
          <p:cNvPr id="10" name="Oval 9"/>
          <p:cNvSpPr/>
          <p:nvPr/>
        </p:nvSpPr>
        <p:spPr>
          <a:xfrm>
            <a:off x="3107274" y="220350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a:t>
            </a:r>
            <a:endParaRPr lang="en-US" dirty="0"/>
          </a:p>
        </p:txBody>
      </p:sp>
      <p:pic>
        <p:nvPicPr>
          <p:cNvPr id="7" name="Picture 6"/>
          <p:cNvPicPr>
            <a:picLocks noChangeAspect="1"/>
          </p:cNvPicPr>
          <p:nvPr/>
        </p:nvPicPr>
        <p:blipFill>
          <a:blip r:embed="rId12"/>
          <a:stretch>
            <a:fillRect/>
          </a:stretch>
        </p:blipFill>
        <p:spPr>
          <a:xfrm>
            <a:off x="6747148" y="593367"/>
            <a:ext cx="3732445" cy="2469870"/>
          </a:xfrm>
          <a:prstGeom prst="rect">
            <a:avLst/>
          </a:prstGeom>
        </p:spPr>
      </p:pic>
      <p:pic>
        <p:nvPicPr>
          <p:cNvPr id="46" name="Picture 45"/>
          <p:cNvPicPr>
            <a:picLocks noChangeAspect="1"/>
          </p:cNvPicPr>
          <p:nvPr/>
        </p:nvPicPr>
        <p:blipFill>
          <a:blip r:embed="rId13"/>
          <a:stretch>
            <a:fillRect/>
          </a:stretch>
        </p:blipFill>
        <p:spPr>
          <a:xfrm>
            <a:off x="6747247" y="3283519"/>
            <a:ext cx="5320221" cy="1715300"/>
          </a:xfrm>
          <a:prstGeom prst="rect">
            <a:avLst/>
          </a:prstGeom>
        </p:spPr>
      </p:pic>
      <p:pic>
        <p:nvPicPr>
          <p:cNvPr id="47" name="Opening">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330100" y="186967"/>
            <a:ext cx="406400" cy="406400"/>
          </a:xfrm>
          <a:prstGeom prst="rect">
            <a:avLst/>
          </a:prstGeom>
        </p:spPr>
      </p:pic>
      <p:pic>
        <p:nvPicPr>
          <p:cNvPr id="115" name="Location Trace">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1060086" y="183434"/>
            <a:ext cx="406400" cy="406400"/>
          </a:xfrm>
          <a:prstGeom prst="rect">
            <a:avLst/>
          </a:prstGeom>
        </p:spPr>
      </p:pic>
      <p:pic>
        <p:nvPicPr>
          <p:cNvPr id="116" name="External Trac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1705430" y="183434"/>
            <a:ext cx="406400" cy="406400"/>
          </a:xfrm>
          <a:prstGeom prst="rect">
            <a:avLst/>
          </a:prstGeom>
        </p:spPr>
      </p:pic>
      <p:pic>
        <p:nvPicPr>
          <p:cNvPr id="117" name="Author Question">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2300174" y="183434"/>
            <a:ext cx="406400" cy="406400"/>
          </a:xfrm>
          <a:prstGeom prst="rect">
            <a:avLst/>
          </a:prstGeom>
        </p:spPr>
      </p:pic>
      <p:grpSp>
        <p:nvGrpSpPr>
          <p:cNvPr id="118" name="Group 117"/>
          <p:cNvGrpSpPr/>
          <p:nvPr/>
        </p:nvGrpSpPr>
        <p:grpSpPr>
          <a:xfrm>
            <a:off x="-16870" y="1448023"/>
            <a:ext cx="6747758" cy="3734913"/>
            <a:chOff x="2775579" y="1883409"/>
            <a:chExt cx="6747758" cy="3734913"/>
          </a:xfrm>
        </p:grpSpPr>
        <p:sp>
          <p:nvSpPr>
            <p:cNvPr id="119" name="Oval 118"/>
            <p:cNvSpPr/>
            <p:nvPr/>
          </p:nvSpPr>
          <p:spPr>
            <a:xfrm>
              <a:off x="4300838" y="278549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p:cNvSpPr/>
            <p:nvPr/>
          </p:nvSpPr>
          <p:spPr>
            <a:xfrm>
              <a:off x="2863244" y="394761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p:cNvSpPr/>
            <p:nvPr/>
          </p:nvSpPr>
          <p:spPr>
            <a:xfrm>
              <a:off x="3474407" y="3923693"/>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Oval 121"/>
            <p:cNvSpPr/>
            <p:nvPr/>
          </p:nvSpPr>
          <p:spPr>
            <a:xfrm>
              <a:off x="4166557" y="4191603"/>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p:cNvSpPr/>
            <p:nvPr/>
          </p:nvSpPr>
          <p:spPr>
            <a:xfrm>
              <a:off x="3692121" y="3172578"/>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p:cNvSpPr/>
            <p:nvPr/>
          </p:nvSpPr>
          <p:spPr>
            <a:xfrm>
              <a:off x="3481714" y="4689925"/>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p:cNvSpPr/>
            <p:nvPr/>
          </p:nvSpPr>
          <p:spPr>
            <a:xfrm>
              <a:off x="4601986" y="4797659"/>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p:cNvSpPr/>
            <p:nvPr/>
          </p:nvSpPr>
          <p:spPr>
            <a:xfrm>
              <a:off x="5344986" y="349464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Oval 126"/>
            <p:cNvSpPr/>
            <p:nvPr/>
          </p:nvSpPr>
          <p:spPr>
            <a:xfrm>
              <a:off x="2793689" y="475950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p:cNvSpPr/>
            <p:nvPr/>
          </p:nvSpPr>
          <p:spPr>
            <a:xfrm>
              <a:off x="5964248" y="459715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Oval 128"/>
            <p:cNvSpPr/>
            <p:nvPr/>
          </p:nvSpPr>
          <p:spPr>
            <a:xfrm>
              <a:off x="4185631" y="358494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p:cNvSpPr/>
            <p:nvPr/>
          </p:nvSpPr>
          <p:spPr>
            <a:xfrm>
              <a:off x="3065520" y="3251682"/>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Oval 130"/>
            <p:cNvSpPr/>
            <p:nvPr/>
          </p:nvSpPr>
          <p:spPr>
            <a:xfrm>
              <a:off x="5194852" y="2830767"/>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Oval 131"/>
            <p:cNvSpPr/>
            <p:nvPr/>
          </p:nvSpPr>
          <p:spPr>
            <a:xfrm>
              <a:off x="5990423" y="3564495"/>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p:cNvSpPr/>
            <p:nvPr/>
          </p:nvSpPr>
          <p:spPr>
            <a:xfrm>
              <a:off x="6639338" y="364006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p:cNvSpPr/>
            <p:nvPr/>
          </p:nvSpPr>
          <p:spPr>
            <a:xfrm>
              <a:off x="6375902" y="425725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p:cNvSpPr/>
            <p:nvPr/>
          </p:nvSpPr>
          <p:spPr>
            <a:xfrm>
              <a:off x="6243007" y="510176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p:cNvSpPr/>
            <p:nvPr/>
          </p:nvSpPr>
          <p:spPr>
            <a:xfrm>
              <a:off x="5138305" y="5197407"/>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Oval 136"/>
            <p:cNvSpPr/>
            <p:nvPr/>
          </p:nvSpPr>
          <p:spPr>
            <a:xfrm>
              <a:off x="4553907" y="3393318"/>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137"/>
            <p:cNvSpPr/>
            <p:nvPr/>
          </p:nvSpPr>
          <p:spPr>
            <a:xfrm>
              <a:off x="3687636" y="227205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138"/>
            <p:cNvSpPr/>
            <p:nvPr/>
          </p:nvSpPr>
          <p:spPr>
            <a:xfrm>
              <a:off x="4601985" y="2232746"/>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p:cNvSpPr/>
            <p:nvPr/>
          </p:nvSpPr>
          <p:spPr>
            <a:xfrm>
              <a:off x="6262883" y="278377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140"/>
            <p:cNvSpPr/>
            <p:nvPr/>
          </p:nvSpPr>
          <p:spPr>
            <a:xfrm>
              <a:off x="5607509" y="398964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2" name="Oval 141"/>
            <p:cNvSpPr/>
            <p:nvPr/>
          </p:nvSpPr>
          <p:spPr>
            <a:xfrm>
              <a:off x="5190168" y="4587201"/>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142"/>
            <p:cNvSpPr/>
            <p:nvPr/>
          </p:nvSpPr>
          <p:spPr>
            <a:xfrm>
              <a:off x="4732713" y="434469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143"/>
            <p:cNvSpPr/>
            <p:nvPr/>
          </p:nvSpPr>
          <p:spPr>
            <a:xfrm>
              <a:off x="3714999" y="5180421"/>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p:cNvSpPr/>
            <p:nvPr/>
          </p:nvSpPr>
          <p:spPr>
            <a:xfrm>
              <a:off x="5730981" y="5107899"/>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145"/>
            <p:cNvSpPr/>
            <p:nvPr/>
          </p:nvSpPr>
          <p:spPr>
            <a:xfrm>
              <a:off x="7129994" y="4986949"/>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Oval 146"/>
            <p:cNvSpPr/>
            <p:nvPr/>
          </p:nvSpPr>
          <p:spPr>
            <a:xfrm>
              <a:off x="7882124" y="431203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Oval 147"/>
            <p:cNvSpPr/>
            <p:nvPr/>
          </p:nvSpPr>
          <p:spPr>
            <a:xfrm>
              <a:off x="6258752" y="1968425"/>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Oval 148"/>
            <p:cNvSpPr/>
            <p:nvPr/>
          </p:nvSpPr>
          <p:spPr>
            <a:xfrm>
              <a:off x="4821158" y="313054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Oval 149"/>
            <p:cNvSpPr/>
            <p:nvPr/>
          </p:nvSpPr>
          <p:spPr>
            <a:xfrm>
              <a:off x="5432321" y="3106628"/>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Oval 150"/>
            <p:cNvSpPr/>
            <p:nvPr/>
          </p:nvSpPr>
          <p:spPr>
            <a:xfrm>
              <a:off x="6124471" y="3374538"/>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Oval 151"/>
            <p:cNvSpPr/>
            <p:nvPr/>
          </p:nvSpPr>
          <p:spPr>
            <a:xfrm>
              <a:off x="5650035" y="235551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3" name="Oval 152"/>
            <p:cNvSpPr/>
            <p:nvPr/>
          </p:nvSpPr>
          <p:spPr>
            <a:xfrm>
              <a:off x="5439628" y="3872860"/>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Oval 153"/>
            <p:cNvSpPr/>
            <p:nvPr/>
          </p:nvSpPr>
          <p:spPr>
            <a:xfrm>
              <a:off x="6154988" y="3992754"/>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Oval 154"/>
            <p:cNvSpPr/>
            <p:nvPr/>
          </p:nvSpPr>
          <p:spPr>
            <a:xfrm>
              <a:off x="7302900" y="267758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Oval 155"/>
            <p:cNvSpPr/>
            <p:nvPr/>
          </p:nvSpPr>
          <p:spPr>
            <a:xfrm>
              <a:off x="4751603" y="3942441"/>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Oval 156"/>
            <p:cNvSpPr/>
            <p:nvPr/>
          </p:nvSpPr>
          <p:spPr>
            <a:xfrm>
              <a:off x="7922162" y="378008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8" name="Oval 157"/>
            <p:cNvSpPr/>
            <p:nvPr/>
          </p:nvSpPr>
          <p:spPr>
            <a:xfrm>
              <a:off x="6143545" y="2767875"/>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Oval 158"/>
            <p:cNvSpPr/>
            <p:nvPr/>
          </p:nvSpPr>
          <p:spPr>
            <a:xfrm>
              <a:off x="5023434" y="2434617"/>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0" name="Oval 159"/>
            <p:cNvSpPr/>
            <p:nvPr/>
          </p:nvSpPr>
          <p:spPr>
            <a:xfrm>
              <a:off x="7152766" y="2013702"/>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Oval 160"/>
            <p:cNvSpPr/>
            <p:nvPr/>
          </p:nvSpPr>
          <p:spPr>
            <a:xfrm>
              <a:off x="7948337" y="2747430"/>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Oval 161"/>
            <p:cNvSpPr/>
            <p:nvPr/>
          </p:nvSpPr>
          <p:spPr>
            <a:xfrm>
              <a:off x="8597252" y="2822995"/>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Oval 162"/>
            <p:cNvSpPr/>
            <p:nvPr/>
          </p:nvSpPr>
          <p:spPr>
            <a:xfrm>
              <a:off x="8333816" y="3440185"/>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4" name="Oval 163"/>
            <p:cNvSpPr/>
            <p:nvPr/>
          </p:nvSpPr>
          <p:spPr>
            <a:xfrm>
              <a:off x="8200921" y="4284699"/>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Oval 164"/>
            <p:cNvSpPr/>
            <p:nvPr/>
          </p:nvSpPr>
          <p:spPr>
            <a:xfrm>
              <a:off x="7096219" y="43803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Oval 165"/>
            <p:cNvSpPr/>
            <p:nvPr/>
          </p:nvSpPr>
          <p:spPr>
            <a:xfrm>
              <a:off x="6511821" y="2576253"/>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9" name="Oval 168"/>
            <p:cNvSpPr/>
            <p:nvPr/>
          </p:nvSpPr>
          <p:spPr>
            <a:xfrm>
              <a:off x="8220797" y="1966707"/>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Oval 169"/>
            <p:cNvSpPr/>
            <p:nvPr/>
          </p:nvSpPr>
          <p:spPr>
            <a:xfrm>
              <a:off x="7565423" y="3172578"/>
              <a:ext cx="435429" cy="420915"/>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1" name="Oval 170"/>
            <p:cNvSpPr/>
            <p:nvPr/>
          </p:nvSpPr>
          <p:spPr>
            <a:xfrm>
              <a:off x="7148082" y="3770136"/>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Oval 171"/>
            <p:cNvSpPr/>
            <p:nvPr/>
          </p:nvSpPr>
          <p:spPr>
            <a:xfrm>
              <a:off x="6791938" y="3936901"/>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3" name="Oval 172"/>
            <p:cNvSpPr/>
            <p:nvPr/>
          </p:nvSpPr>
          <p:spPr>
            <a:xfrm>
              <a:off x="5672913" y="4363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Oval 173"/>
            <p:cNvSpPr/>
            <p:nvPr/>
          </p:nvSpPr>
          <p:spPr>
            <a:xfrm>
              <a:off x="7688895" y="4290834"/>
              <a:ext cx="435429" cy="42091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p:cNvSpPr/>
            <p:nvPr/>
          </p:nvSpPr>
          <p:spPr>
            <a:xfrm>
              <a:off x="9087908" y="4169884"/>
              <a:ext cx="435429" cy="42091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Oval 176"/>
            <p:cNvSpPr/>
            <p:nvPr/>
          </p:nvSpPr>
          <p:spPr>
            <a:xfrm>
              <a:off x="2775579" y="4795460"/>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Oval 177"/>
            <p:cNvSpPr/>
            <p:nvPr/>
          </p:nvSpPr>
          <p:spPr>
            <a:xfrm>
              <a:off x="3646435" y="3582851"/>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Oval 178"/>
            <p:cNvSpPr/>
            <p:nvPr/>
          </p:nvSpPr>
          <p:spPr>
            <a:xfrm>
              <a:off x="3313876" y="2665667"/>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0" name="Oval 179"/>
            <p:cNvSpPr/>
            <p:nvPr/>
          </p:nvSpPr>
          <p:spPr>
            <a:xfrm>
              <a:off x="6166410" y="2192590"/>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1" name="Oval 180"/>
            <p:cNvSpPr/>
            <p:nvPr/>
          </p:nvSpPr>
          <p:spPr>
            <a:xfrm>
              <a:off x="5528819" y="1883409"/>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Oval 181"/>
            <p:cNvSpPr/>
            <p:nvPr/>
          </p:nvSpPr>
          <p:spPr>
            <a:xfrm>
              <a:off x="6856226" y="3132761"/>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3" name="Oval 182"/>
            <p:cNvSpPr/>
            <p:nvPr/>
          </p:nvSpPr>
          <p:spPr>
            <a:xfrm>
              <a:off x="6940348" y="2317488"/>
              <a:ext cx="435429" cy="42091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60" fill="hold"/>
                                        <p:tgtEl>
                                          <p:spTgt spid="47"/>
                                        </p:tgtEl>
                                      </p:cBhvr>
                                    </p:cmd>
                                  </p:childTnLst>
                                </p:cTn>
                              </p:par>
                            </p:childTnLst>
                          </p:cTn>
                        </p:par>
                        <p:par>
                          <p:cTn id="7" fill="hold">
                            <p:stCondLst>
                              <p:cond delay="2176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par>
                          <p:cTn id="10" fill="hold">
                            <p:stCondLst>
                              <p:cond delay="21760"/>
                            </p:stCondLst>
                            <p:childTnLst>
                              <p:par>
                                <p:cTn id="11" presetID="1" presetClass="mediacall" presetSubtype="0" fill="hold" nodeType="afterEffect">
                                  <p:stCondLst>
                                    <p:cond delay="0"/>
                                  </p:stCondLst>
                                  <p:childTnLst>
                                    <p:cmd type="call" cmd="playFrom(0.0)">
                                      <p:cBhvr>
                                        <p:cTn id="12" dur="33974" fill="hold"/>
                                        <p:tgtEl>
                                          <p:spTgt spid="115"/>
                                        </p:tgtEl>
                                      </p:cBhvr>
                                    </p:cmd>
                                  </p:childTnLst>
                                </p:cTn>
                              </p:par>
                              <p:par>
                                <p:cTn id="13" presetID="1" presetClass="entr" presetSubtype="0" fill="hold" grpId="0" nodeType="withEffect">
                                  <p:stCondLst>
                                    <p:cond delay="150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200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250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300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350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400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450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500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550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600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650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grpId="0" nodeType="withEffect">
                                  <p:stCondLst>
                                    <p:cond delay="700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750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grpId="0" nodeType="withEffect">
                                  <p:stCondLst>
                                    <p:cond delay="800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900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950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1000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1050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11000"/>
                                  </p:stCondLst>
                                  <p:childTnLst>
                                    <p:set>
                                      <p:cBhvr>
                                        <p:cTn id="50" dur="1" fill="hold">
                                          <p:stCondLst>
                                            <p:cond delay="0"/>
                                          </p:stCondLst>
                                        </p:cTn>
                                        <p:tgtEl>
                                          <p:spTgt spid="30"/>
                                        </p:tgtEl>
                                        <p:attrNameLst>
                                          <p:attrName>style.visibility</p:attrName>
                                        </p:attrNameLst>
                                      </p:cBhvr>
                                      <p:to>
                                        <p:strVal val="visible"/>
                                      </p:to>
                                    </p:set>
                                  </p:childTnLst>
                                </p:cTn>
                              </p:par>
                              <p:par>
                                <p:cTn id="51" presetID="1" presetClass="entr" presetSubtype="0" fill="hold" grpId="0" nodeType="withEffect">
                                  <p:stCondLst>
                                    <p:cond delay="11500"/>
                                  </p:stCondLst>
                                  <p:childTnLst>
                                    <p:set>
                                      <p:cBhvr>
                                        <p:cTn id="52" dur="1" fill="hold">
                                          <p:stCondLst>
                                            <p:cond delay="0"/>
                                          </p:stCondLst>
                                        </p:cTn>
                                        <p:tgtEl>
                                          <p:spTgt spid="34"/>
                                        </p:tgtEl>
                                        <p:attrNameLst>
                                          <p:attrName>style.visibility</p:attrName>
                                        </p:attrNameLst>
                                      </p:cBhvr>
                                      <p:to>
                                        <p:strVal val="visible"/>
                                      </p:to>
                                    </p:set>
                                  </p:childTnLst>
                                </p:cTn>
                              </p:par>
                              <p:par>
                                <p:cTn id="53" presetID="1" presetClass="entr" presetSubtype="0" fill="hold" grpId="0" nodeType="withEffect">
                                  <p:stCondLst>
                                    <p:cond delay="12000"/>
                                  </p:stCondLst>
                                  <p:childTnLst>
                                    <p:set>
                                      <p:cBhvr>
                                        <p:cTn id="54" dur="1" fill="hold">
                                          <p:stCondLst>
                                            <p:cond delay="0"/>
                                          </p:stCondLst>
                                        </p:cTn>
                                        <p:tgtEl>
                                          <p:spTgt spid="35"/>
                                        </p:tgtEl>
                                        <p:attrNameLst>
                                          <p:attrName>style.visibility</p:attrName>
                                        </p:attrNameLst>
                                      </p:cBhvr>
                                      <p:to>
                                        <p:strVal val="visible"/>
                                      </p:to>
                                    </p:set>
                                  </p:childTnLst>
                                </p:cTn>
                              </p:par>
                              <p:par>
                                <p:cTn id="55" presetID="1" presetClass="entr" presetSubtype="0" fill="hold" grpId="0" nodeType="withEffect">
                                  <p:stCondLst>
                                    <p:cond delay="12500"/>
                                  </p:stCondLst>
                                  <p:childTnLst>
                                    <p:set>
                                      <p:cBhvr>
                                        <p:cTn id="56" dur="1" fill="hold">
                                          <p:stCondLst>
                                            <p:cond delay="0"/>
                                          </p:stCondLst>
                                        </p:cTn>
                                        <p:tgtEl>
                                          <p:spTgt spid="33"/>
                                        </p:tgtEl>
                                        <p:attrNameLst>
                                          <p:attrName>style.visibility</p:attrName>
                                        </p:attrNameLst>
                                      </p:cBhvr>
                                      <p:to>
                                        <p:strVal val="visible"/>
                                      </p:to>
                                    </p:set>
                                  </p:childTnLst>
                                </p:cTn>
                              </p:par>
                              <p:par>
                                <p:cTn id="57" presetID="1" presetClass="entr" presetSubtype="0" fill="hold" grpId="0" nodeType="withEffect">
                                  <p:stCondLst>
                                    <p:cond delay="13000"/>
                                  </p:stCondLst>
                                  <p:childTnLst>
                                    <p:set>
                                      <p:cBhvr>
                                        <p:cTn id="58" dur="1" fill="hold">
                                          <p:stCondLst>
                                            <p:cond delay="0"/>
                                          </p:stCondLst>
                                        </p:cTn>
                                        <p:tgtEl>
                                          <p:spTgt spid="31"/>
                                        </p:tgtEl>
                                        <p:attrNameLst>
                                          <p:attrName>style.visibility</p:attrName>
                                        </p:attrNameLst>
                                      </p:cBhvr>
                                      <p:to>
                                        <p:strVal val="visible"/>
                                      </p:to>
                                    </p:set>
                                  </p:childTnLst>
                                </p:cTn>
                              </p:par>
                              <p:par>
                                <p:cTn id="59" presetID="1" presetClass="entr" presetSubtype="0" fill="hold" grpId="0" nodeType="withEffect">
                                  <p:stCondLst>
                                    <p:cond delay="14000"/>
                                  </p:stCondLst>
                                  <p:childTnLst>
                                    <p:set>
                                      <p:cBhvr>
                                        <p:cTn id="60" dur="1" fill="hold">
                                          <p:stCondLst>
                                            <p:cond delay="0"/>
                                          </p:stCondLst>
                                        </p:cTn>
                                        <p:tgtEl>
                                          <p:spTgt spid="36"/>
                                        </p:tgtEl>
                                        <p:attrNameLst>
                                          <p:attrName>style.visibility</p:attrName>
                                        </p:attrNameLst>
                                      </p:cBhvr>
                                      <p:to>
                                        <p:strVal val="visible"/>
                                      </p:to>
                                    </p:set>
                                  </p:childTnLst>
                                </p:cTn>
                              </p:par>
                              <p:par>
                                <p:cTn id="61" presetID="1" presetClass="entr" presetSubtype="0" fill="hold" grpId="0" nodeType="withEffect">
                                  <p:stCondLst>
                                    <p:cond delay="14500"/>
                                  </p:stCondLst>
                                  <p:childTnLst>
                                    <p:set>
                                      <p:cBhvr>
                                        <p:cTn id="62" dur="1" fill="hold">
                                          <p:stCondLst>
                                            <p:cond delay="0"/>
                                          </p:stCondLst>
                                        </p:cTn>
                                        <p:tgtEl>
                                          <p:spTgt spid="32"/>
                                        </p:tgtEl>
                                        <p:attrNameLst>
                                          <p:attrName>style.visibility</p:attrName>
                                        </p:attrNameLst>
                                      </p:cBhvr>
                                      <p:to>
                                        <p:strVal val="visible"/>
                                      </p:to>
                                    </p:set>
                                  </p:childTnLst>
                                </p:cTn>
                              </p:par>
                              <p:par>
                                <p:cTn id="63" presetID="1" presetClass="entr" presetSubtype="0" fill="hold" grpId="0" nodeType="withEffect">
                                  <p:stCondLst>
                                    <p:cond delay="15000"/>
                                  </p:stCondLst>
                                  <p:childTnLst>
                                    <p:set>
                                      <p:cBhvr>
                                        <p:cTn id="64" dur="1" fill="hold">
                                          <p:stCondLst>
                                            <p:cond delay="0"/>
                                          </p:stCondLst>
                                        </p:cTn>
                                        <p:tgtEl>
                                          <p:spTgt spid="28"/>
                                        </p:tgtEl>
                                        <p:attrNameLst>
                                          <p:attrName>style.visibility</p:attrName>
                                        </p:attrNameLst>
                                      </p:cBhvr>
                                      <p:to>
                                        <p:strVal val="visible"/>
                                      </p:to>
                                    </p:set>
                                  </p:childTnLst>
                                </p:cTn>
                              </p:par>
                              <p:par>
                                <p:cTn id="65" presetID="1" presetClass="entr" presetSubtype="0" fill="hold" grpId="0" nodeType="withEffect">
                                  <p:stCondLst>
                                    <p:cond delay="15500"/>
                                  </p:stCondLst>
                                  <p:childTnLst>
                                    <p:set>
                                      <p:cBhvr>
                                        <p:cTn id="66" dur="1" fill="hold">
                                          <p:stCondLst>
                                            <p:cond delay="0"/>
                                          </p:stCondLst>
                                        </p:cTn>
                                        <p:tgtEl>
                                          <p:spTgt spid="37"/>
                                        </p:tgtEl>
                                        <p:attrNameLst>
                                          <p:attrName>style.visibility</p:attrName>
                                        </p:attrNameLst>
                                      </p:cBhvr>
                                      <p:to>
                                        <p:strVal val="visible"/>
                                      </p:to>
                                    </p:set>
                                  </p:childTnLst>
                                </p:cTn>
                              </p:par>
                              <p:par>
                                <p:cTn id="67" presetID="1" presetClass="entr" presetSubtype="0" fill="hold" grpId="0" nodeType="withEffect">
                                  <p:stCondLst>
                                    <p:cond delay="16000"/>
                                  </p:stCondLst>
                                  <p:childTnLst>
                                    <p:set>
                                      <p:cBhvr>
                                        <p:cTn id="68" dur="1" fill="hold">
                                          <p:stCondLst>
                                            <p:cond delay="0"/>
                                          </p:stCondLst>
                                        </p:cTn>
                                        <p:tgtEl>
                                          <p:spTgt spid="38"/>
                                        </p:tgtEl>
                                        <p:attrNameLst>
                                          <p:attrName>style.visibility</p:attrName>
                                        </p:attrNameLst>
                                      </p:cBhvr>
                                      <p:to>
                                        <p:strVal val="visible"/>
                                      </p:to>
                                    </p:set>
                                  </p:childTnLst>
                                </p:cTn>
                              </p:par>
                              <p:par>
                                <p:cTn id="69" presetID="1" presetClass="entr" presetSubtype="0" fill="hold" grpId="0" nodeType="withEffect">
                                  <p:stCondLst>
                                    <p:cond delay="16500"/>
                                  </p:stCondLst>
                                  <p:childTnLst>
                                    <p:set>
                                      <p:cBhvr>
                                        <p:cTn id="70" dur="1" fill="hold">
                                          <p:stCondLst>
                                            <p:cond delay="0"/>
                                          </p:stCondLst>
                                        </p:cTn>
                                        <p:tgtEl>
                                          <p:spTgt spid="11"/>
                                        </p:tgtEl>
                                        <p:attrNameLst>
                                          <p:attrName>style.visibility</p:attrName>
                                        </p:attrNameLst>
                                      </p:cBhvr>
                                      <p:to>
                                        <p:strVal val="visible"/>
                                      </p:to>
                                    </p:set>
                                  </p:childTnLst>
                                </p:cTn>
                              </p:par>
                            </p:childTnLst>
                          </p:cTn>
                        </p:par>
                        <p:par>
                          <p:cTn id="71" fill="hold">
                            <p:stCondLst>
                              <p:cond delay="55734"/>
                            </p:stCondLst>
                            <p:childTnLst>
                              <p:par>
                                <p:cTn id="72" presetID="1" presetClass="entr" presetSubtype="0" fill="hold" nodeType="afterEffect">
                                  <p:stCondLst>
                                    <p:cond delay="0"/>
                                  </p:stCondLst>
                                  <p:childTnLst>
                                    <p:set>
                                      <p:cBhvr>
                                        <p:cTn id="73" dur="1" fill="hold">
                                          <p:stCondLst>
                                            <p:cond delay="0"/>
                                          </p:stCondLst>
                                        </p:cTn>
                                        <p:tgtEl>
                                          <p:spTgt spid="7"/>
                                        </p:tgtEl>
                                        <p:attrNameLst>
                                          <p:attrName>style.visibility</p:attrName>
                                        </p:attrNameLst>
                                      </p:cBhvr>
                                      <p:to>
                                        <p:strVal val="visible"/>
                                      </p:to>
                                    </p:set>
                                  </p:childTnLst>
                                </p:cTn>
                              </p:par>
                            </p:childTnLst>
                          </p:cTn>
                        </p:par>
                        <p:par>
                          <p:cTn id="74" fill="hold">
                            <p:stCondLst>
                              <p:cond delay="55734"/>
                            </p:stCondLst>
                            <p:childTnLst>
                              <p:par>
                                <p:cTn id="75" presetID="1" presetClass="mediacall" presetSubtype="0" fill="hold" nodeType="afterEffect">
                                  <p:stCondLst>
                                    <p:cond delay="6000"/>
                                  </p:stCondLst>
                                  <p:childTnLst>
                                    <p:cmd type="call" cmd="playFrom(0.0)">
                                      <p:cBhvr>
                                        <p:cTn id="76" dur="15026" fill="hold"/>
                                        <p:tgtEl>
                                          <p:spTgt spid="116"/>
                                        </p:tgtEl>
                                      </p:cBhvr>
                                    </p:cmd>
                                  </p:childTnLst>
                                </p:cTn>
                              </p:par>
                              <p:par>
                                <p:cTn id="77" presetID="26" presetClass="entr" presetSubtype="0" fill="hold" grpId="0" nodeType="withEffect">
                                  <p:stCondLst>
                                    <p:cond delay="8826"/>
                                  </p:stCondLst>
                                  <p:childTnLst>
                                    <p:set>
                                      <p:cBhvr>
                                        <p:cTn id="78" dur="1" fill="hold">
                                          <p:stCondLst>
                                            <p:cond delay="0"/>
                                          </p:stCondLst>
                                        </p:cTn>
                                        <p:tgtEl>
                                          <p:spTgt spid="40"/>
                                        </p:tgtEl>
                                        <p:attrNameLst>
                                          <p:attrName>style.visibility</p:attrName>
                                        </p:attrNameLst>
                                      </p:cBhvr>
                                      <p:to>
                                        <p:strVal val="visible"/>
                                      </p:to>
                                    </p:set>
                                    <p:animEffect transition="in" filter="wipe(down)">
                                      <p:cBhvr>
                                        <p:cTn id="79" dur="290">
                                          <p:stCondLst>
                                            <p:cond delay="0"/>
                                          </p:stCondLst>
                                        </p:cTn>
                                        <p:tgtEl>
                                          <p:spTgt spid="40"/>
                                        </p:tgtEl>
                                      </p:cBhvr>
                                    </p:animEffect>
                                    <p:anim calcmode="lin" valueType="num">
                                      <p:cBhvr>
                                        <p:cTn id="80" dur="911"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81" dur="332"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82" dur="332" tmFilter="0, 0; 0.125,0.2665; 0.25,0.4; 0.375,0.465; 0.5,0.5;  0.625,0.535; 0.75,0.6; 0.875,0.7335; 1,1">
                                          <p:stCondLst>
                                            <p:cond delay="332"/>
                                          </p:stCondLst>
                                        </p:cTn>
                                        <p:tgtEl>
                                          <p:spTgt spid="40"/>
                                        </p:tgtEl>
                                        <p:attrNameLst>
                                          <p:attrName>ppt_y</p:attrName>
                                        </p:attrNameLst>
                                      </p:cBhvr>
                                      <p:tavLst>
                                        <p:tav tm="0" fmla="#ppt_y-sin(pi*$)/9">
                                          <p:val>
                                            <p:fltVal val="0"/>
                                          </p:val>
                                        </p:tav>
                                        <p:tav tm="100000">
                                          <p:val>
                                            <p:fltVal val="1"/>
                                          </p:val>
                                        </p:tav>
                                      </p:tavLst>
                                    </p:anim>
                                    <p:anim calcmode="lin" valueType="num">
                                      <p:cBhvr>
                                        <p:cTn id="83" dur="166" tmFilter="0, 0; 0.125,0.2665; 0.25,0.4; 0.375,0.465; 0.5,0.5;  0.625,0.535; 0.75,0.6; 0.875,0.7335; 1,1">
                                          <p:stCondLst>
                                            <p:cond delay="662"/>
                                          </p:stCondLst>
                                        </p:cTn>
                                        <p:tgtEl>
                                          <p:spTgt spid="40"/>
                                        </p:tgtEl>
                                        <p:attrNameLst>
                                          <p:attrName>ppt_y</p:attrName>
                                        </p:attrNameLst>
                                      </p:cBhvr>
                                      <p:tavLst>
                                        <p:tav tm="0" fmla="#ppt_y-sin(pi*$)/27">
                                          <p:val>
                                            <p:fltVal val="0"/>
                                          </p:val>
                                        </p:tav>
                                        <p:tav tm="100000">
                                          <p:val>
                                            <p:fltVal val="1"/>
                                          </p:val>
                                        </p:tav>
                                      </p:tavLst>
                                    </p:anim>
                                    <p:anim calcmode="lin" valueType="num">
                                      <p:cBhvr>
                                        <p:cTn id="84" dur="82" tmFilter="0, 0; 0.125,0.2665; 0.25,0.4; 0.375,0.465; 0.5,0.5;  0.625,0.535; 0.75,0.6; 0.875,0.7335; 1,1">
                                          <p:stCondLst>
                                            <p:cond delay="828"/>
                                          </p:stCondLst>
                                        </p:cTn>
                                        <p:tgtEl>
                                          <p:spTgt spid="40"/>
                                        </p:tgtEl>
                                        <p:attrNameLst>
                                          <p:attrName>ppt_y</p:attrName>
                                        </p:attrNameLst>
                                      </p:cBhvr>
                                      <p:tavLst>
                                        <p:tav tm="0" fmla="#ppt_y-sin(pi*$)/81">
                                          <p:val>
                                            <p:fltVal val="0"/>
                                          </p:val>
                                        </p:tav>
                                        <p:tav tm="100000">
                                          <p:val>
                                            <p:fltVal val="1"/>
                                          </p:val>
                                        </p:tav>
                                      </p:tavLst>
                                    </p:anim>
                                    <p:animScale>
                                      <p:cBhvr>
                                        <p:cTn id="85" dur="13">
                                          <p:stCondLst>
                                            <p:cond delay="325"/>
                                          </p:stCondLst>
                                        </p:cTn>
                                        <p:tgtEl>
                                          <p:spTgt spid="40"/>
                                        </p:tgtEl>
                                      </p:cBhvr>
                                      <p:to x="100000" y="60000"/>
                                    </p:animScale>
                                    <p:animScale>
                                      <p:cBhvr>
                                        <p:cTn id="86" dur="83" decel="50000">
                                          <p:stCondLst>
                                            <p:cond delay="338"/>
                                          </p:stCondLst>
                                        </p:cTn>
                                        <p:tgtEl>
                                          <p:spTgt spid="40"/>
                                        </p:tgtEl>
                                      </p:cBhvr>
                                      <p:to x="100000" y="100000"/>
                                    </p:animScale>
                                    <p:animScale>
                                      <p:cBhvr>
                                        <p:cTn id="87" dur="13">
                                          <p:stCondLst>
                                            <p:cond delay="656"/>
                                          </p:stCondLst>
                                        </p:cTn>
                                        <p:tgtEl>
                                          <p:spTgt spid="40"/>
                                        </p:tgtEl>
                                      </p:cBhvr>
                                      <p:to x="100000" y="80000"/>
                                    </p:animScale>
                                    <p:animScale>
                                      <p:cBhvr>
                                        <p:cTn id="88" dur="83" decel="50000">
                                          <p:stCondLst>
                                            <p:cond delay="669"/>
                                          </p:stCondLst>
                                        </p:cTn>
                                        <p:tgtEl>
                                          <p:spTgt spid="40"/>
                                        </p:tgtEl>
                                      </p:cBhvr>
                                      <p:to x="100000" y="100000"/>
                                    </p:animScale>
                                    <p:animScale>
                                      <p:cBhvr>
                                        <p:cTn id="89" dur="13">
                                          <p:stCondLst>
                                            <p:cond delay="821"/>
                                          </p:stCondLst>
                                        </p:cTn>
                                        <p:tgtEl>
                                          <p:spTgt spid="40"/>
                                        </p:tgtEl>
                                      </p:cBhvr>
                                      <p:to x="100000" y="90000"/>
                                    </p:animScale>
                                    <p:animScale>
                                      <p:cBhvr>
                                        <p:cTn id="90" dur="83" decel="50000">
                                          <p:stCondLst>
                                            <p:cond delay="834"/>
                                          </p:stCondLst>
                                        </p:cTn>
                                        <p:tgtEl>
                                          <p:spTgt spid="40"/>
                                        </p:tgtEl>
                                      </p:cBhvr>
                                      <p:to x="100000" y="100000"/>
                                    </p:animScale>
                                    <p:animScale>
                                      <p:cBhvr>
                                        <p:cTn id="91" dur="13">
                                          <p:stCondLst>
                                            <p:cond delay="904"/>
                                          </p:stCondLst>
                                        </p:cTn>
                                        <p:tgtEl>
                                          <p:spTgt spid="40"/>
                                        </p:tgtEl>
                                      </p:cBhvr>
                                      <p:to x="100000" y="95000"/>
                                    </p:animScale>
                                    <p:animScale>
                                      <p:cBhvr>
                                        <p:cTn id="92" dur="83" decel="50000">
                                          <p:stCondLst>
                                            <p:cond delay="917"/>
                                          </p:stCondLst>
                                        </p:cTn>
                                        <p:tgtEl>
                                          <p:spTgt spid="40"/>
                                        </p:tgtEl>
                                      </p:cBhvr>
                                      <p:to x="100000" y="100000"/>
                                    </p:animScale>
                                  </p:childTnLst>
                                </p:cTn>
                              </p:par>
                              <p:par>
                                <p:cTn id="93" presetID="26" presetClass="entr" presetSubtype="0" fill="hold" grpId="0" nodeType="withEffect">
                                  <p:stCondLst>
                                    <p:cond delay="11926"/>
                                  </p:stCondLst>
                                  <p:childTnLst>
                                    <p:set>
                                      <p:cBhvr>
                                        <p:cTn id="94" dur="1" fill="hold">
                                          <p:stCondLst>
                                            <p:cond delay="0"/>
                                          </p:stCondLst>
                                        </p:cTn>
                                        <p:tgtEl>
                                          <p:spTgt spid="39"/>
                                        </p:tgtEl>
                                        <p:attrNameLst>
                                          <p:attrName>style.visibility</p:attrName>
                                        </p:attrNameLst>
                                      </p:cBhvr>
                                      <p:to>
                                        <p:strVal val="visible"/>
                                      </p:to>
                                    </p:set>
                                    <p:animEffect transition="in" filter="wipe(down)">
                                      <p:cBhvr>
                                        <p:cTn id="95" dur="290">
                                          <p:stCondLst>
                                            <p:cond delay="0"/>
                                          </p:stCondLst>
                                        </p:cTn>
                                        <p:tgtEl>
                                          <p:spTgt spid="39"/>
                                        </p:tgtEl>
                                      </p:cBhvr>
                                    </p:animEffect>
                                    <p:anim calcmode="lin" valueType="num">
                                      <p:cBhvr>
                                        <p:cTn id="96" dur="911" tmFilter="0,0; 0.14,0.36; 0.43,0.73; 0.71,0.91; 1.0,1.0">
                                          <p:stCondLst>
                                            <p:cond delay="0"/>
                                          </p:stCondLst>
                                        </p:cTn>
                                        <p:tgtEl>
                                          <p:spTgt spid="39"/>
                                        </p:tgtEl>
                                        <p:attrNameLst>
                                          <p:attrName>ppt_x</p:attrName>
                                        </p:attrNameLst>
                                      </p:cBhvr>
                                      <p:tavLst>
                                        <p:tav tm="0">
                                          <p:val>
                                            <p:strVal val="#ppt_x-0.25"/>
                                          </p:val>
                                        </p:tav>
                                        <p:tav tm="100000">
                                          <p:val>
                                            <p:strVal val="#ppt_x"/>
                                          </p:val>
                                        </p:tav>
                                      </p:tavLst>
                                    </p:anim>
                                    <p:anim calcmode="lin" valueType="num">
                                      <p:cBhvr>
                                        <p:cTn id="97" dur="332" tmFilter="0.0,0.0; 0.25,0.07; 0.50,0.2; 0.75,0.467; 1.0,1.0">
                                          <p:stCondLst>
                                            <p:cond delay="0"/>
                                          </p:stCondLst>
                                        </p:cTn>
                                        <p:tgtEl>
                                          <p:spTgt spid="39"/>
                                        </p:tgtEl>
                                        <p:attrNameLst>
                                          <p:attrName>ppt_y</p:attrName>
                                        </p:attrNameLst>
                                      </p:cBhvr>
                                      <p:tavLst>
                                        <p:tav tm="0" fmla="#ppt_y-sin(pi*$)/3">
                                          <p:val>
                                            <p:fltVal val="0.5"/>
                                          </p:val>
                                        </p:tav>
                                        <p:tav tm="100000">
                                          <p:val>
                                            <p:fltVal val="1"/>
                                          </p:val>
                                        </p:tav>
                                      </p:tavLst>
                                    </p:anim>
                                    <p:anim calcmode="lin" valueType="num">
                                      <p:cBhvr>
                                        <p:cTn id="98" dur="332" tmFilter="0, 0; 0.125,0.2665; 0.25,0.4; 0.375,0.465; 0.5,0.5;  0.625,0.535; 0.75,0.6; 0.875,0.7335; 1,1">
                                          <p:stCondLst>
                                            <p:cond delay="332"/>
                                          </p:stCondLst>
                                        </p:cTn>
                                        <p:tgtEl>
                                          <p:spTgt spid="39"/>
                                        </p:tgtEl>
                                        <p:attrNameLst>
                                          <p:attrName>ppt_y</p:attrName>
                                        </p:attrNameLst>
                                      </p:cBhvr>
                                      <p:tavLst>
                                        <p:tav tm="0" fmla="#ppt_y-sin(pi*$)/9">
                                          <p:val>
                                            <p:fltVal val="0"/>
                                          </p:val>
                                        </p:tav>
                                        <p:tav tm="100000">
                                          <p:val>
                                            <p:fltVal val="1"/>
                                          </p:val>
                                        </p:tav>
                                      </p:tavLst>
                                    </p:anim>
                                    <p:anim calcmode="lin" valueType="num">
                                      <p:cBhvr>
                                        <p:cTn id="99" dur="166" tmFilter="0, 0; 0.125,0.2665; 0.25,0.4; 0.375,0.465; 0.5,0.5;  0.625,0.535; 0.75,0.6; 0.875,0.7335; 1,1">
                                          <p:stCondLst>
                                            <p:cond delay="662"/>
                                          </p:stCondLst>
                                        </p:cTn>
                                        <p:tgtEl>
                                          <p:spTgt spid="39"/>
                                        </p:tgtEl>
                                        <p:attrNameLst>
                                          <p:attrName>ppt_y</p:attrName>
                                        </p:attrNameLst>
                                      </p:cBhvr>
                                      <p:tavLst>
                                        <p:tav tm="0" fmla="#ppt_y-sin(pi*$)/27">
                                          <p:val>
                                            <p:fltVal val="0"/>
                                          </p:val>
                                        </p:tav>
                                        <p:tav tm="100000">
                                          <p:val>
                                            <p:fltVal val="1"/>
                                          </p:val>
                                        </p:tav>
                                      </p:tavLst>
                                    </p:anim>
                                    <p:anim calcmode="lin" valueType="num">
                                      <p:cBhvr>
                                        <p:cTn id="100" dur="82" tmFilter="0, 0; 0.125,0.2665; 0.25,0.4; 0.375,0.465; 0.5,0.5;  0.625,0.535; 0.75,0.6; 0.875,0.7335; 1,1">
                                          <p:stCondLst>
                                            <p:cond delay="828"/>
                                          </p:stCondLst>
                                        </p:cTn>
                                        <p:tgtEl>
                                          <p:spTgt spid="39"/>
                                        </p:tgtEl>
                                        <p:attrNameLst>
                                          <p:attrName>ppt_y</p:attrName>
                                        </p:attrNameLst>
                                      </p:cBhvr>
                                      <p:tavLst>
                                        <p:tav tm="0" fmla="#ppt_y-sin(pi*$)/81">
                                          <p:val>
                                            <p:fltVal val="0"/>
                                          </p:val>
                                        </p:tav>
                                        <p:tav tm="100000">
                                          <p:val>
                                            <p:fltVal val="1"/>
                                          </p:val>
                                        </p:tav>
                                      </p:tavLst>
                                    </p:anim>
                                    <p:animScale>
                                      <p:cBhvr>
                                        <p:cTn id="101" dur="13">
                                          <p:stCondLst>
                                            <p:cond delay="325"/>
                                          </p:stCondLst>
                                        </p:cTn>
                                        <p:tgtEl>
                                          <p:spTgt spid="39"/>
                                        </p:tgtEl>
                                      </p:cBhvr>
                                      <p:to x="100000" y="60000"/>
                                    </p:animScale>
                                    <p:animScale>
                                      <p:cBhvr>
                                        <p:cTn id="102" dur="83" decel="50000">
                                          <p:stCondLst>
                                            <p:cond delay="338"/>
                                          </p:stCondLst>
                                        </p:cTn>
                                        <p:tgtEl>
                                          <p:spTgt spid="39"/>
                                        </p:tgtEl>
                                      </p:cBhvr>
                                      <p:to x="100000" y="100000"/>
                                    </p:animScale>
                                    <p:animScale>
                                      <p:cBhvr>
                                        <p:cTn id="103" dur="13">
                                          <p:stCondLst>
                                            <p:cond delay="656"/>
                                          </p:stCondLst>
                                        </p:cTn>
                                        <p:tgtEl>
                                          <p:spTgt spid="39"/>
                                        </p:tgtEl>
                                      </p:cBhvr>
                                      <p:to x="100000" y="80000"/>
                                    </p:animScale>
                                    <p:animScale>
                                      <p:cBhvr>
                                        <p:cTn id="104" dur="83" decel="50000">
                                          <p:stCondLst>
                                            <p:cond delay="669"/>
                                          </p:stCondLst>
                                        </p:cTn>
                                        <p:tgtEl>
                                          <p:spTgt spid="39"/>
                                        </p:tgtEl>
                                      </p:cBhvr>
                                      <p:to x="100000" y="100000"/>
                                    </p:animScale>
                                    <p:animScale>
                                      <p:cBhvr>
                                        <p:cTn id="105" dur="13">
                                          <p:stCondLst>
                                            <p:cond delay="821"/>
                                          </p:stCondLst>
                                        </p:cTn>
                                        <p:tgtEl>
                                          <p:spTgt spid="39"/>
                                        </p:tgtEl>
                                      </p:cBhvr>
                                      <p:to x="100000" y="90000"/>
                                    </p:animScale>
                                    <p:animScale>
                                      <p:cBhvr>
                                        <p:cTn id="106" dur="83" decel="50000">
                                          <p:stCondLst>
                                            <p:cond delay="834"/>
                                          </p:stCondLst>
                                        </p:cTn>
                                        <p:tgtEl>
                                          <p:spTgt spid="39"/>
                                        </p:tgtEl>
                                      </p:cBhvr>
                                      <p:to x="100000" y="100000"/>
                                    </p:animScale>
                                    <p:animScale>
                                      <p:cBhvr>
                                        <p:cTn id="107" dur="13">
                                          <p:stCondLst>
                                            <p:cond delay="904"/>
                                          </p:stCondLst>
                                        </p:cTn>
                                        <p:tgtEl>
                                          <p:spTgt spid="39"/>
                                        </p:tgtEl>
                                      </p:cBhvr>
                                      <p:to x="100000" y="95000"/>
                                    </p:animScale>
                                    <p:animScale>
                                      <p:cBhvr>
                                        <p:cTn id="108" dur="83" decel="50000">
                                          <p:stCondLst>
                                            <p:cond delay="917"/>
                                          </p:stCondLst>
                                        </p:cTn>
                                        <p:tgtEl>
                                          <p:spTgt spid="39"/>
                                        </p:tgtEl>
                                      </p:cBhvr>
                                      <p:to x="100000" y="100000"/>
                                    </p:animScale>
                                  </p:childTnLst>
                                </p:cTn>
                              </p:par>
                              <p:par>
                                <p:cTn id="109" presetID="26" presetClass="entr" presetSubtype="0" fill="hold" grpId="0" nodeType="withEffect">
                                  <p:stCondLst>
                                    <p:cond delay="15026"/>
                                  </p:stCondLst>
                                  <p:childTnLst>
                                    <p:set>
                                      <p:cBhvr>
                                        <p:cTn id="110" dur="1" fill="hold">
                                          <p:stCondLst>
                                            <p:cond delay="0"/>
                                          </p:stCondLst>
                                        </p:cTn>
                                        <p:tgtEl>
                                          <p:spTgt spid="10"/>
                                        </p:tgtEl>
                                        <p:attrNameLst>
                                          <p:attrName>style.visibility</p:attrName>
                                        </p:attrNameLst>
                                      </p:cBhvr>
                                      <p:to>
                                        <p:strVal val="visible"/>
                                      </p:to>
                                    </p:set>
                                    <p:animEffect transition="in" filter="wipe(down)">
                                      <p:cBhvr>
                                        <p:cTn id="111" dur="290">
                                          <p:stCondLst>
                                            <p:cond delay="0"/>
                                          </p:stCondLst>
                                        </p:cTn>
                                        <p:tgtEl>
                                          <p:spTgt spid="10"/>
                                        </p:tgtEl>
                                      </p:cBhvr>
                                    </p:animEffect>
                                    <p:anim calcmode="lin" valueType="num">
                                      <p:cBhvr>
                                        <p:cTn id="112" dur="911"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13" dur="332"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14" dur="332" tmFilter="0, 0; 0.125,0.2665; 0.25,0.4; 0.375,0.465; 0.5,0.5;  0.625,0.535; 0.75,0.6; 0.875,0.7335; 1,1">
                                          <p:stCondLst>
                                            <p:cond delay="332"/>
                                          </p:stCondLst>
                                        </p:cTn>
                                        <p:tgtEl>
                                          <p:spTgt spid="10"/>
                                        </p:tgtEl>
                                        <p:attrNameLst>
                                          <p:attrName>ppt_y</p:attrName>
                                        </p:attrNameLst>
                                      </p:cBhvr>
                                      <p:tavLst>
                                        <p:tav tm="0" fmla="#ppt_y-sin(pi*$)/9">
                                          <p:val>
                                            <p:fltVal val="0"/>
                                          </p:val>
                                        </p:tav>
                                        <p:tav tm="100000">
                                          <p:val>
                                            <p:fltVal val="1"/>
                                          </p:val>
                                        </p:tav>
                                      </p:tavLst>
                                    </p:anim>
                                    <p:anim calcmode="lin" valueType="num">
                                      <p:cBhvr>
                                        <p:cTn id="115" dur="166" tmFilter="0, 0; 0.125,0.2665; 0.25,0.4; 0.375,0.465; 0.5,0.5;  0.625,0.535; 0.75,0.6; 0.875,0.7335; 1,1">
                                          <p:stCondLst>
                                            <p:cond delay="662"/>
                                          </p:stCondLst>
                                        </p:cTn>
                                        <p:tgtEl>
                                          <p:spTgt spid="10"/>
                                        </p:tgtEl>
                                        <p:attrNameLst>
                                          <p:attrName>ppt_y</p:attrName>
                                        </p:attrNameLst>
                                      </p:cBhvr>
                                      <p:tavLst>
                                        <p:tav tm="0" fmla="#ppt_y-sin(pi*$)/27">
                                          <p:val>
                                            <p:fltVal val="0"/>
                                          </p:val>
                                        </p:tav>
                                        <p:tav tm="100000">
                                          <p:val>
                                            <p:fltVal val="1"/>
                                          </p:val>
                                        </p:tav>
                                      </p:tavLst>
                                    </p:anim>
                                    <p:anim calcmode="lin" valueType="num">
                                      <p:cBhvr>
                                        <p:cTn id="116" dur="82" tmFilter="0, 0; 0.125,0.2665; 0.25,0.4; 0.375,0.465; 0.5,0.5;  0.625,0.535; 0.75,0.6; 0.875,0.7335; 1,1">
                                          <p:stCondLst>
                                            <p:cond delay="828"/>
                                          </p:stCondLst>
                                        </p:cTn>
                                        <p:tgtEl>
                                          <p:spTgt spid="10"/>
                                        </p:tgtEl>
                                        <p:attrNameLst>
                                          <p:attrName>ppt_y</p:attrName>
                                        </p:attrNameLst>
                                      </p:cBhvr>
                                      <p:tavLst>
                                        <p:tav tm="0" fmla="#ppt_y-sin(pi*$)/81">
                                          <p:val>
                                            <p:fltVal val="0"/>
                                          </p:val>
                                        </p:tav>
                                        <p:tav tm="100000">
                                          <p:val>
                                            <p:fltVal val="1"/>
                                          </p:val>
                                        </p:tav>
                                      </p:tavLst>
                                    </p:anim>
                                    <p:animScale>
                                      <p:cBhvr>
                                        <p:cTn id="117" dur="13">
                                          <p:stCondLst>
                                            <p:cond delay="325"/>
                                          </p:stCondLst>
                                        </p:cTn>
                                        <p:tgtEl>
                                          <p:spTgt spid="10"/>
                                        </p:tgtEl>
                                      </p:cBhvr>
                                      <p:to x="100000" y="60000"/>
                                    </p:animScale>
                                    <p:animScale>
                                      <p:cBhvr>
                                        <p:cTn id="118" dur="83" decel="50000">
                                          <p:stCondLst>
                                            <p:cond delay="338"/>
                                          </p:stCondLst>
                                        </p:cTn>
                                        <p:tgtEl>
                                          <p:spTgt spid="10"/>
                                        </p:tgtEl>
                                      </p:cBhvr>
                                      <p:to x="100000" y="100000"/>
                                    </p:animScale>
                                    <p:animScale>
                                      <p:cBhvr>
                                        <p:cTn id="119" dur="13">
                                          <p:stCondLst>
                                            <p:cond delay="656"/>
                                          </p:stCondLst>
                                        </p:cTn>
                                        <p:tgtEl>
                                          <p:spTgt spid="10"/>
                                        </p:tgtEl>
                                      </p:cBhvr>
                                      <p:to x="100000" y="80000"/>
                                    </p:animScale>
                                    <p:animScale>
                                      <p:cBhvr>
                                        <p:cTn id="120" dur="83" decel="50000">
                                          <p:stCondLst>
                                            <p:cond delay="669"/>
                                          </p:stCondLst>
                                        </p:cTn>
                                        <p:tgtEl>
                                          <p:spTgt spid="10"/>
                                        </p:tgtEl>
                                      </p:cBhvr>
                                      <p:to x="100000" y="100000"/>
                                    </p:animScale>
                                    <p:animScale>
                                      <p:cBhvr>
                                        <p:cTn id="121" dur="13">
                                          <p:stCondLst>
                                            <p:cond delay="821"/>
                                          </p:stCondLst>
                                        </p:cTn>
                                        <p:tgtEl>
                                          <p:spTgt spid="10"/>
                                        </p:tgtEl>
                                      </p:cBhvr>
                                      <p:to x="100000" y="90000"/>
                                    </p:animScale>
                                    <p:animScale>
                                      <p:cBhvr>
                                        <p:cTn id="122" dur="83" decel="50000">
                                          <p:stCondLst>
                                            <p:cond delay="834"/>
                                          </p:stCondLst>
                                        </p:cTn>
                                        <p:tgtEl>
                                          <p:spTgt spid="10"/>
                                        </p:tgtEl>
                                      </p:cBhvr>
                                      <p:to x="100000" y="100000"/>
                                    </p:animScale>
                                    <p:animScale>
                                      <p:cBhvr>
                                        <p:cTn id="123" dur="13">
                                          <p:stCondLst>
                                            <p:cond delay="904"/>
                                          </p:stCondLst>
                                        </p:cTn>
                                        <p:tgtEl>
                                          <p:spTgt spid="10"/>
                                        </p:tgtEl>
                                      </p:cBhvr>
                                      <p:to x="100000" y="95000"/>
                                    </p:animScale>
                                    <p:animScale>
                                      <p:cBhvr>
                                        <p:cTn id="124" dur="83" decel="50000">
                                          <p:stCondLst>
                                            <p:cond delay="917"/>
                                          </p:stCondLst>
                                        </p:cTn>
                                        <p:tgtEl>
                                          <p:spTgt spid="10"/>
                                        </p:tgtEl>
                                      </p:cBhvr>
                                      <p:to x="100000" y="100000"/>
                                    </p:animScale>
                                  </p:childTnLst>
                                </p:cTn>
                              </p:par>
                              <p:par>
                                <p:cTn id="125" presetID="26" presetClass="entr" presetSubtype="0" fill="hold" grpId="0" nodeType="withEffect">
                                  <p:stCondLst>
                                    <p:cond delay="18026"/>
                                  </p:stCondLst>
                                  <p:childTnLst>
                                    <p:set>
                                      <p:cBhvr>
                                        <p:cTn id="126" dur="1" fill="hold">
                                          <p:stCondLst>
                                            <p:cond delay="0"/>
                                          </p:stCondLst>
                                        </p:cTn>
                                        <p:tgtEl>
                                          <p:spTgt spid="41"/>
                                        </p:tgtEl>
                                        <p:attrNameLst>
                                          <p:attrName>style.visibility</p:attrName>
                                        </p:attrNameLst>
                                      </p:cBhvr>
                                      <p:to>
                                        <p:strVal val="visible"/>
                                      </p:to>
                                    </p:set>
                                    <p:animEffect transition="in" filter="wipe(down)">
                                      <p:cBhvr>
                                        <p:cTn id="127" dur="290">
                                          <p:stCondLst>
                                            <p:cond delay="0"/>
                                          </p:stCondLst>
                                        </p:cTn>
                                        <p:tgtEl>
                                          <p:spTgt spid="41"/>
                                        </p:tgtEl>
                                      </p:cBhvr>
                                    </p:animEffect>
                                    <p:anim calcmode="lin" valueType="num">
                                      <p:cBhvr>
                                        <p:cTn id="128" dur="911" tmFilter="0,0; 0.14,0.36; 0.43,0.73; 0.71,0.91; 1.0,1.0">
                                          <p:stCondLst>
                                            <p:cond delay="0"/>
                                          </p:stCondLst>
                                        </p:cTn>
                                        <p:tgtEl>
                                          <p:spTgt spid="41"/>
                                        </p:tgtEl>
                                        <p:attrNameLst>
                                          <p:attrName>ppt_x</p:attrName>
                                        </p:attrNameLst>
                                      </p:cBhvr>
                                      <p:tavLst>
                                        <p:tav tm="0">
                                          <p:val>
                                            <p:strVal val="#ppt_x-0.25"/>
                                          </p:val>
                                        </p:tav>
                                        <p:tav tm="100000">
                                          <p:val>
                                            <p:strVal val="#ppt_x"/>
                                          </p:val>
                                        </p:tav>
                                      </p:tavLst>
                                    </p:anim>
                                    <p:anim calcmode="lin" valueType="num">
                                      <p:cBhvr>
                                        <p:cTn id="129" dur="332" tmFilter="0.0,0.0; 0.25,0.07; 0.50,0.2; 0.75,0.467; 1.0,1.0">
                                          <p:stCondLst>
                                            <p:cond delay="0"/>
                                          </p:stCondLst>
                                        </p:cTn>
                                        <p:tgtEl>
                                          <p:spTgt spid="41"/>
                                        </p:tgtEl>
                                        <p:attrNameLst>
                                          <p:attrName>ppt_y</p:attrName>
                                        </p:attrNameLst>
                                      </p:cBhvr>
                                      <p:tavLst>
                                        <p:tav tm="0" fmla="#ppt_y-sin(pi*$)/3">
                                          <p:val>
                                            <p:fltVal val="0.5"/>
                                          </p:val>
                                        </p:tav>
                                        <p:tav tm="100000">
                                          <p:val>
                                            <p:fltVal val="1"/>
                                          </p:val>
                                        </p:tav>
                                      </p:tavLst>
                                    </p:anim>
                                    <p:anim calcmode="lin" valueType="num">
                                      <p:cBhvr>
                                        <p:cTn id="130" dur="332" tmFilter="0, 0; 0.125,0.2665; 0.25,0.4; 0.375,0.465; 0.5,0.5;  0.625,0.535; 0.75,0.6; 0.875,0.7335; 1,1">
                                          <p:stCondLst>
                                            <p:cond delay="332"/>
                                          </p:stCondLst>
                                        </p:cTn>
                                        <p:tgtEl>
                                          <p:spTgt spid="41"/>
                                        </p:tgtEl>
                                        <p:attrNameLst>
                                          <p:attrName>ppt_y</p:attrName>
                                        </p:attrNameLst>
                                      </p:cBhvr>
                                      <p:tavLst>
                                        <p:tav tm="0" fmla="#ppt_y-sin(pi*$)/9">
                                          <p:val>
                                            <p:fltVal val="0"/>
                                          </p:val>
                                        </p:tav>
                                        <p:tav tm="100000">
                                          <p:val>
                                            <p:fltVal val="1"/>
                                          </p:val>
                                        </p:tav>
                                      </p:tavLst>
                                    </p:anim>
                                    <p:anim calcmode="lin" valueType="num">
                                      <p:cBhvr>
                                        <p:cTn id="131" dur="166" tmFilter="0, 0; 0.125,0.2665; 0.25,0.4; 0.375,0.465; 0.5,0.5;  0.625,0.535; 0.75,0.6; 0.875,0.7335; 1,1">
                                          <p:stCondLst>
                                            <p:cond delay="662"/>
                                          </p:stCondLst>
                                        </p:cTn>
                                        <p:tgtEl>
                                          <p:spTgt spid="41"/>
                                        </p:tgtEl>
                                        <p:attrNameLst>
                                          <p:attrName>ppt_y</p:attrName>
                                        </p:attrNameLst>
                                      </p:cBhvr>
                                      <p:tavLst>
                                        <p:tav tm="0" fmla="#ppt_y-sin(pi*$)/27">
                                          <p:val>
                                            <p:fltVal val="0"/>
                                          </p:val>
                                        </p:tav>
                                        <p:tav tm="100000">
                                          <p:val>
                                            <p:fltVal val="1"/>
                                          </p:val>
                                        </p:tav>
                                      </p:tavLst>
                                    </p:anim>
                                    <p:anim calcmode="lin" valueType="num">
                                      <p:cBhvr>
                                        <p:cTn id="132" dur="82" tmFilter="0, 0; 0.125,0.2665; 0.25,0.4; 0.375,0.465; 0.5,0.5;  0.625,0.535; 0.75,0.6; 0.875,0.7335; 1,1">
                                          <p:stCondLst>
                                            <p:cond delay="828"/>
                                          </p:stCondLst>
                                        </p:cTn>
                                        <p:tgtEl>
                                          <p:spTgt spid="41"/>
                                        </p:tgtEl>
                                        <p:attrNameLst>
                                          <p:attrName>ppt_y</p:attrName>
                                        </p:attrNameLst>
                                      </p:cBhvr>
                                      <p:tavLst>
                                        <p:tav tm="0" fmla="#ppt_y-sin(pi*$)/81">
                                          <p:val>
                                            <p:fltVal val="0"/>
                                          </p:val>
                                        </p:tav>
                                        <p:tav tm="100000">
                                          <p:val>
                                            <p:fltVal val="1"/>
                                          </p:val>
                                        </p:tav>
                                      </p:tavLst>
                                    </p:anim>
                                    <p:animScale>
                                      <p:cBhvr>
                                        <p:cTn id="133" dur="13">
                                          <p:stCondLst>
                                            <p:cond delay="325"/>
                                          </p:stCondLst>
                                        </p:cTn>
                                        <p:tgtEl>
                                          <p:spTgt spid="41"/>
                                        </p:tgtEl>
                                      </p:cBhvr>
                                      <p:to x="100000" y="60000"/>
                                    </p:animScale>
                                    <p:animScale>
                                      <p:cBhvr>
                                        <p:cTn id="134" dur="83" decel="50000">
                                          <p:stCondLst>
                                            <p:cond delay="338"/>
                                          </p:stCondLst>
                                        </p:cTn>
                                        <p:tgtEl>
                                          <p:spTgt spid="41"/>
                                        </p:tgtEl>
                                      </p:cBhvr>
                                      <p:to x="100000" y="100000"/>
                                    </p:animScale>
                                    <p:animScale>
                                      <p:cBhvr>
                                        <p:cTn id="135" dur="13">
                                          <p:stCondLst>
                                            <p:cond delay="656"/>
                                          </p:stCondLst>
                                        </p:cTn>
                                        <p:tgtEl>
                                          <p:spTgt spid="41"/>
                                        </p:tgtEl>
                                      </p:cBhvr>
                                      <p:to x="100000" y="80000"/>
                                    </p:animScale>
                                    <p:animScale>
                                      <p:cBhvr>
                                        <p:cTn id="136" dur="83" decel="50000">
                                          <p:stCondLst>
                                            <p:cond delay="669"/>
                                          </p:stCondLst>
                                        </p:cTn>
                                        <p:tgtEl>
                                          <p:spTgt spid="41"/>
                                        </p:tgtEl>
                                      </p:cBhvr>
                                      <p:to x="100000" y="100000"/>
                                    </p:animScale>
                                    <p:animScale>
                                      <p:cBhvr>
                                        <p:cTn id="137" dur="13">
                                          <p:stCondLst>
                                            <p:cond delay="821"/>
                                          </p:stCondLst>
                                        </p:cTn>
                                        <p:tgtEl>
                                          <p:spTgt spid="41"/>
                                        </p:tgtEl>
                                      </p:cBhvr>
                                      <p:to x="100000" y="90000"/>
                                    </p:animScale>
                                    <p:animScale>
                                      <p:cBhvr>
                                        <p:cTn id="138" dur="83" decel="50000">
                                          <p:stCondLst>
                                            <p:cond delay="834"/>
                                          </p:stCondLst>
                                        </p:cTn>
                                        <p:tgtEl>
                                          <p:spTgt spid="41"/>
                                        </p:tgtEl>
                                      </p:cBhvr>
                                      <p:to x="100000" y="100000"/>
                                    </p:animScale>
                                    <p:animScale>
                                      <p:cBhvr>
                                        <p:cTn id="139" dur="13">
                                          <p:stCondLst>
                                            <p:cond delay="904"/>
                                          </p:stCondLst>
                                        </p:cTn>
                                        <p:tgtEl>
                                          <p:spTgt spid="41"/>
                                        </p:tgtEl>
                                      </p:cBhvr>
                                      <p:to x="100000" y="95000"/>
                                    </p:animScale>
                                    <p:animScale>
                                      <p:cBhvr>
                                        <p:cTn id="140" dur="83" decel="50000">
                                          <p:stCondLst>
                                            <p:cond delay="917"/>
                                          </p:stCondLst>
                                        </p:cTn>
                                        <p:tgtEl>
                                          <p:spTgt spid="41"/>
                                        </p:tgtEl>
                                      </p:cBhvr>
                                      <p:to x="100000" y="100000"/>
                                    </p:animScale>
                                  </p:childTnLst>
                                </p:cTn>
                              </p:par>
                            </p:childTnLst>
                          </p:cTn>
                        </p:par>
                        <p:par>
                          <p:cTn id="141" fill="hold">
                            <p:stCondLst>
                              <p:cond delay="76760"/>
                            </p:stCondLst>
                            <p:childTnLst>
                              <p:par>
                                <p:cTn id="142" presetID="1" presetClass="entr" presetSubtype="0" fill="hold" nodeType="afterEffect">
                                  <p:stCondLst>
                                    <p:cond delay="0"/>
                                  </p:stCondLst>
                                  <p:childTnLst>
                                    <p:set>
                                      <p:cBhvr>
                                        <p:cTn id="143" dur="1" fill="hold">
                                          <p:stCondLst>
                                            <p:cond delay="0"/>
                                          </p:stCondLst>
                                        </p:cTn>
                                        <p:tgtEl>
                                          <p:spTgt spid="46"/>
                                        </p:tgtEl>
                                        <p:attrNameLst>
                                          <p:attrName>style.visibility</p:attrName>
                                        </p:attrNameLst>
                                      </p:cBhvr>
                                      <p:to>
                                        <p:strVal val="visible"/>
                                      </p:to>
                                    </p:set>
                                  </p:childTnLst>
                                </p:cTn>
                              </p:par>
                            </p:childTnLst>
                          </p:cTn>
                        </p:par>
                        <p:par>
                          <p:cTn id="144" fill="hold">
                            <p:stCondLst>
                              <p:cond delay="76760"/>
                            </p:stCondLst>
                            <p:childTnLst>
                              <p:par>
                                <p:cTn id="145" presetID="1" presetClass="mediacall" presetSubtype="0" fill="hold" nodeType="afterEffect">
                                  <p:stCondLst>
                                    <p:cond delay="5000"/>
                                  </p:stCondLst>
                                  <p:childTnLst>
                                    <p:cmd type="call" cmd="playFrom(0.0)">
                                      <p:cBhvr>
                                        <p:cTn id="146" dur="18858" fill="hold"/>
                                        <p:tgtEl>
                                          <p:spTgt spid="117"/>
                                        </p:tgtEl>
                                      </p:cBhvr>
                                    </p:cmd>
                                  </p:childTnLst>
                                </p:cTn>
                              </p:par>
                              <p:par>
                                <p:cTn id="147" presetID="10" presetClass="entr" presetSubtype="0" fill="hold" nodeType="withEffect">
                                  <p:stCondLst>
                                    <p:cond delay="11240"/>
                                  </p:stCondLst>
                                  <p:childTnLst>
                                    <p:set>
                                      <p:cBhvr>
                                        <p:cTn id="148" dur="1" fill="hold">
                                          <p:stCondLst>
                                            <p:cond delay="0"/>
                                          </p:stCondLst>
                                        </p:cTn>
                                        <p:tgtEl>
                                          <p:spTgt spid="118"/>
                                        </p:tgtEl>
                                        <p:attrNameLst>
                                          <p:attrName>style.visibility</p:attrName>
                                        </p:attrNameLst>
                                      </p:cBhvr>
                                      <p:to>
                                        <p:strVal val="visible"/>
                                      </p:to>
                                    </p:set>
                                    <p:animEffect transition="in" filter="fade">
                                      <p:cBhvr>
                                        <p:cTn id="149" dur="11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50" fill="hold" display="0">
                  <p:stCondLst>
                    <p:cond delay="indefinite"/>
                  </p:stCondLst>
                  <p:endCondLst>
                    <p:cond evt="onStopAudio" delay="0">
                      <p:tgtEl>
                        <p:sldTgt/>
                      </p:tgtEl>
                    </p:cond>
                  </p:endCondLst>
                </p:cTn>
                <p:tgtEl>
                  <p:spTgt spid="47"/>
                </p:tgtEl>
              </p:cMediaNode>
            </p:audio>
            <p:audio>
              <p:cMediaNode vol="80000" showWhenStopped="0">
                <p:cTn id="151" fill="hold" display="0">
                  <p:stCondLst>
                    <p:cond delay="indefinite"/>
                  </p:stCondLst>
                  <p:endCondLst>
                    <p:cond evt="onStopAudio" delay="0">
                      <p:tgtEl>
                        <p:sldTgt/>
                      </p:tgtEl>
                    </p:cond>
                  </p:endCondLst>
                </p:cTn>
                <p:tgtEl>
                  <p:spTgt spid="115"/>
                </p:tgtEl>
              </p:cMediaNode>
            </p:audio>
            <p:audio>
              <p:cMediaNode vol="80000" showWhenStopped="0">
                <p:cTn id="152" fill="hold" display="0">
                  <p:stCondLst>
                    <p:cond delay="indefinite"/>
                  </p:stCondLst>
                  <p:endCondLst>
                    <p:cond evt="onStopAudio" delay="0">
                      <p:tgtEl>
                        <p:sldTgt/>
                      </p:tgtEl>
                    </p:cond>
                  </p:endCondLst>
                </p:cTn>
                <p:tgtEl>
                  <p:spTgt spid="116"/>
                </p:tgtEl>
              </p:cMediaNode>
            </p:audio>
            <p:audio>
              <p:cMediaNode vol="80000" showWhenStopped="0">
                <p:cTn id="153" fill="hold" display="0">
                  <p:stCondLst>
                    <p:cond delay="indefinite"/>
                  </p:stCondLst>
                  <p:endCondLst>
                    <p:cond evt="onStopAudio" delay="0">
                      <p:tgtEl>
                        <p:sldTgt/>
                      </p:tgtEl>
                    </p:cond>
                  </p:endCondLst>
                </p:cTn>
                <p:tgtEl>
                  <p:spTgt spid="117"/>
                </p:tgtEl>
              </p:cMediaNode>
            </p:audio>
          </p:childTnLst>
        </p:cTn>
      </p:par>
    </p:tnLst>
    <p:bldLst>
      <p:bldP spid="9"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9600" y="1356967"/>
            <a:ext cx="5918200" cy="4379468"/>
          </a:xfrm>
          <a:prstGeom prst="rect">
            <a:avLst/>
          </a:prstGeom>
        </p:spPr>
      </p:pic>
      <p:sp>
        <p:nvSpPr>
          <p:cNvPr id="92" name="Google Shape;92;p18"/>
          <p:cNvSpPr txBox="1">
            <a:spLocks noGrp="1"/>
          </p:cNvSpPr>
          <p:nvPr>
            <p:ph type="title"/>
          </p:nvPr>
        </p:nvSpPr>
        <p:spPr>
          <a:xfrm>
            <a:off x="330100" y="593367"/>
            <a:ext cx="11360800" cy="763600"/>
          </a:xfrm>
          <a:prstGeom prst="rect">
            <a:avLst/>
          </a:prstGeom>
        </p:spPr>
        <p:txBody>
          <a:bodyPr spcFirstLastPara="1" wrap="square" lIns="121900" tIns="121900" rIns="121900" bIns="121900" anchor="t" anchorCtr="0">
            <a:noAutofit/>
          </a:bodyPr>
          <a:lstStyle/>
          <a:p>
            <a:r>
              <a:rPr lang="en" dirty="0"/>
              <a:t>Data Sets &amp; </a:t>
            </a:r>
            <a:r>
              <a:rPr lang="en" dirty="0" smtClean="0"/>
              <a:t>Algorithms Cont.</a:t>
            </a:r>
            <a:endParaRPr dirty="0"/>
          </a:p>
        </p:txBody>
      </p:sp>
      <p:sp>
        <p:nvSpPr>
          <p:cNvPr id="9" name="Oval 8"/>
          <p:cNvSpPr/>
          <p:nvPr/>
        </p:nvSpPr>
        <p:spPr>
          <a:xfrm>
            <a:off x="863874" y="5440252"/>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a:t>
            </a:r>
            <a:endParaRPr lang="en-US" dirty="0"/>
          </a:p>
        </p:txBody>
      </p:sp>
      <p:sp>
        <p:nvSpPr>
          <p:cNvPr id="11" name="Oval 10"/>
          <p:cNvSpPr/>
          <p:nvPr/>
        </p:nvSpPr>
        <p:spPr>
          <a:xfrm>
            <a:off x="3909802" y="550345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6</a:t>
            </a:r>
            <a:endParaRPr lang="en-US" dirty="0"/>
          </a:p>
        </p:txBody>
      </p:sp>
      <p:sp>
        <p:nvSpPr>
          <p:cNvPr id="12" name="Oval 11"/>
          <p:cNvSpPr/>
          <p:nvPr/>
        </p:nvSpPr>
        <p:spPr>
          <a:xfrm>
            <a:off x="5158541" y="41833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1466486" y="514488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984930" y="484951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2503374" y="467280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299279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17" name="Oval 16"/>
          <p:cNvSpPr/>
          <p:nvPr/>
        </p:nvSpPr>
        <p:spPr>
          <a:xfrm>
            <a:off x="3479732" y="46412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780461" y="4462345"/>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9" name="Oval 18"/>
          <p:cNvSpPr/>
          <p:nvPr/>
        </p:nvSpPr>
        <p:spPr>
          <a:xfrm>
            <a:off x="5158541" y="451634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p:cNvSpPr/>
          <p:nvPr/>
        </p:nvSpPr>
        <p:spPr>
          <a:xfrm>
            <a:off x="4755159" y="4530730"/>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4345231" y="45370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a:off x="5210950" y="317937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p:cNvSpPr/>
          <p:nvPr/>
        </p:nvSpPr>
        <p:spPr>
          <a:xfrm>
            <a:off x="5112708" y="355097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4" name="Oval 23"/>
          <p:cNvSpPr/>
          <p:nvPr/>
        </p:nvSpPr>
        <p:spPr>
          <a:xfrm>
            <a:off x="4972006" y="292870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p:cNvSpPr/>
          <p:nvPr/>
        </p:nvSpPr>
        <p:spPr>
          <a:xfrm>
            <a:off x="4646845" y="270594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p:nvSpPr>
        <p:spPr>
          <a:xfrm>
            <a:off x="4852534" y="2306433"/>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p:nvSpPr>
        <p:spPr>
          <a:xfrm>
            <a:off x="4436600"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3058527" y="499881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4096418" y="22456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3662653" y="2306432"/>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3216476" y="3511191"/>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3216476" y="4252739"/>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3227936" y="3121564"/>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3087474" y="2199407"/>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sp>
        <p:nvSpPr>
          <p:cNvPr id="35" name="Oval 34"/>
          <p:cNvSpPr/>
          <p:nvPr/>
        </p:nvSpPr>
        <p:spPr>
          <a:xfrm>
            <a:off x="3205517" y="2734485"/>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128795" y="378568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sp>
        <p:nvSpPr>
          <p:cNvPr id="37" name="Oval 36"/>
          <p:cNvSpPr/>
          <p:nvPr/>
        </p:nvSpPr>
        <p:spPr>
          <a:xfrm>
            <a:off x="3516612" y="5116056"/>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3977460" y="5069508"/>
            <a:ext cx="238944" cy="208283"/>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p:cNvSpPr/>
          <p:nvPr/>
        </p:nvSpPr>
        <p:spPr>
          <a:xfrm>
            <a:off x="5112707" y="3563542"/>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40" name="Oval 39"/>
          <p:cNvSpPr/>
          <p:nvPr/>
        </p:nvSpPr>
        <p:spPr>
          <a:xfrm>
            <a:off x="3802863" y="446234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sp>
        <p:nvSpPr>
          <p:cNvPr id="41" name="Oval 40"/>
          <p:cNvSpPr/>
          <p:nvPr/>
        </p:nvSpPr>
        <p:spPr>
          <a:xfrm>
            <a:off x="2992791" y="4467356"/>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sp>
        <p:nvSpPr>
          <p:cNvPr id="10" name="Oval 9"/>
          <p:cNvSpPr/>
          <p:nvPr/>
        </p:nvSpPr>
        <p:spPr>
          <a:xfrm>
            <a:off x="3107274" y="2203504"/>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a:t>
            </a:r>
            <a:endParaRPr lang="en-US" dirty="0"/>
          </a:p>
        </p:txBody>
      </p:sp>
      <p:pic>
        <p:nvPicPr>
          <p:cNvPr id="5" name="Prior Research">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06400" y="145628"/>
            <a:ext cx="406400" cy="406400"/>
          </a:xfrm>
          <a:prstGeom prst="rect">
            <a:avLst/>
          </a:prstGeom>
        </p:spPr>
      </p:pic>
      <p:grpSp>
        <p:nvGrpSpPr>
          <p:cNvPr id="8" name="Group 7"/>
          <p:cNvGrpSpPr/>
          <p:nvPr/>
        </p:nvGrpSpPr>
        <p:grpSpPr>
          <a:xfrm>
            <a:off x="3331420" y="2807552"/>
            <a:ext cx="1660189" cy="934652"/>
            <a:chOff x="3331420" y="2807552"/>
            <a:chExt cx="1660189" cy="934652"/>
          </a:xfrm>
        </p:grpSpPr>
        <p:sp>
          <p:nvSpPr>
            <p:cNvPr id="6" name="Right Brace 5"/>
            <p:cNvSpPr/>
            <p:nvPr/>
          </p:nvSpPr>
          <p:spPr>
            <a:xfrm rot="6236344">
              <a:off x="3925586" y="2213386"/>
              <a:ext cx="226344" cy="1414676"/>
            </a:xfrm>
            <a:prstGeom prst="rightBrace">
              <a:avLst>
                <a:gd name="adj1" fmla="val 47172"/>
                <a:gd name="adj2" fmla="val 50000"/>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3386276" y="3095873"/>
              <a:ext cx="1605333" cy="646331"/>
            </a:xfrm>
            <a:prstGeom prst="rect">
              <a:avLst/>
            </a:prstGeom>
            <a:solidFill>
              <a:srgbClr val="EEEEEE"/>
            </a:solidFill>
            <a:ln>
              <a:noFill/>
            </a:ln>
            <a:effectLst>
              <a:softEdge rad="12700"/>
            </a:effectLst>
          </p:spPr>
          <p:txBody>
            <a:bodyPr wrap="square" rtlCol="0">
              <a:spAutoFit/>
            </a:bodyPr>
            <a:lstStyle/>
            <a:p>
              <a:r>
                <a:rPr lang="en-US" dirty="0" smtClean="0">
                  <a:solidFill>
                    <a:srgbClr val="FF0000"/>
                  </a:solidFill>
                </a:rPr>
                <a:t>Gap in space or time</a:t>
              </a:r>
              <a:endParaRPr lang="en-US" dirty="0">
                <a:solidFill>
                  <a:srgbClr val="FF0000"/>
                </a:solidFill>
              </a:endParaRPr>
            </a:p>
          </p:txBody>
        </p:sp>
      </p:grpSp>
      <p:grpSp>
        <p:nvGrpSpPr>
          <p:cNvPr id="4" name="Group 3"/>
          <p:cNvGrpSpPr/>
          <p:nvPr/>
        </p:nvGrpSpPr>
        <p:grpSpPr>
          <a:xfrm>
            <a:off x="609600" y="2007277"/>
            <a:ext cx="5752315" cy="3853890"/>
            <a:chOff x="6894227" y="1224839"/>
            <a:chExt cx="5752315" cy="3853890"/>
          </a:xfrm>
        </p:grpSpPr>
        <p:sp>
          <p:nvSpPr>
            <p:cNvPr id="2" name="Rectangle 1"/>
            <p:cNvSpPr/>
            <p:nvPr/>
          </p:nvSpPr>
          <p:spPr>
            <a:xfrm>
              <a:off x="6894227" y="1224839"/>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smtClean="0">
                  <a:solidFill>
                    <a:schemeClr val="tx1"/>
                  </a:solidFill>
                </a:rPr>
                <a:t>Bloc 1</a:t>
              </a:r>
              <a:endParaRPr lang="en-US" dirty="0">
                <a:solidFill>
                  <a:schemeClr val="tx1"/>
                </a:solidFill>
              </a:endParaRPr>
            </a:p>
          </p:txBody>
        </p:sp>
        <p:sp>
          <p:nvSpPr>
            <p:cNvPr id="42" name="Rectangle 41"/>
            <p:cNvSpPr/>
            <p:nvPr/>
          </p:nvSpPr>
          <p:spPr>
            <a:xfrm>
              <a:off x="8813304" y="1224839"/>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2</a:t>
              </a:r>
            </a:p>
          </p:txBody>
        </p:sp>
        <p:sp>
          <p:nvSpPr>
            <p:cNvPr id="43" name="Rectangle 42"/>
            <p:cNvSpPr/>
            <p:nvPr/>
          </p:nvSpPr>
          <p:spPr>
            <a:xfrm>
              <a:off x="10735680" y="1227275"/>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3</a:t>
              </a:r>
            </a:p>
          </p:txBody>
        </p:sp>
        <p:sp>
          <p:nvSpPr>
            <p:cNvPr id="44" name="Rectangle 43"/>
            <p:cNvSpPr/>
            <p:nvPr/>
          </p:nvSpPr>
          <p:spPr>
            <a:xfrm>
              <a:off x="6894227" y="3153314"/>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4</a:t>
              </a:r>
            </a:p>
          </p:txBody>
        </p:sp>
        <p:sp>
          <p:nvSpPr>
            <p:cNvPr id="45" name="Rectangle 44"/>
            <p:cNvSpPr/>
            <p:nvPr/>
          </p:nvSpPr>
          <p:spPr>
            <a:xfrm>
              <a:off x="8798927" y="3153314"/>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Block 5</a:t>
              </a:r>
            </a:p>
          </p:txBody>
        </p:sp>
        <p:sp>
          <p:nvSpPr>
            <p:cNvPr id="46" name="Rectangle 45"/>
            <p:cNvSpPr/>
            <p:nvPr/>
          </p:nvSpPr>
          <p:spPr>
            <a:xfrm>
              <a:off x="10720431" y="3153023"/>
              <a:ext cx="1910862" cy="1925415"/>
            </a:xfrm>
            <a:prstGeom prst="rect">
              <a:avLst/>
            </a:prstGeom>
            <a:solidFill>
              <a:srgbClr val="FFAB40">
                <a:alpha val="14902"/>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solidFill>
                    <a:schemeClr val="tx1"/>
                  </a:solidFill>
                </a:rPr>
                <a:t>Bloc 6</a:t>
              </a:r>
            </a:p>
          </p:txBody>
        </p:sp>
      </p:grpSp>
      <p:pic>
        <p:nvPicPr>
          <p:cNvPr id="47" name="Picture 46"/>
          <p:cNvPicPr>
            <a:picLocks noChangeAspect="1"/>
          </p:cNvPicPr>
          <p:nvPr/>
        </p:nvPicPr>
        <p:blipFill>
          <a:blip r:embed="rId11"/>
          <a:stretch>
            <a:fillRect/>
          </a:stretch>
        </p:blipFill>
        <p:spPr>
          <a:xfrm>
            <a:off x="6807300" y="1386674"/>
            <a:ext cx="4766269" cy="1293014"/>
          </a:xfrm>
          <a:prstGeom prst="rect">
            <a:avLst/>
          </a:prstGeom>
        </p:spPr>
      </p:pic>
      <p:grpSp>
        <p:nvGrpSpPr>
          <p:cNvPr id="59" name="Group 58"/>
          <p:cNvGrpSpPr/>
          <p:nvPr/>
        </p:nvGrpSpPr>
        <p:grpSpPr>
          <a:xfrm>
            <a:off x="6645569" y="2838626"/>
            <a:ext cx="3629315" cy="3163608"/>
            <a:chOff x="6645569" y="2838626"/>
            <a:chExt cx="3629315" cy="3163608"/>
          </a:xfrm>
        </p:grpSpPr>
        <p:pic>
          <p:nvPicPr>
            <p:cNvPr id="50" name="Picture 49"/>
            <p:cNvPicPr>
              <a:picLocks noChangeAspect="1"/>
            </p:cNvPicPr>
            <p:nvPr/>
          </p:nvPicPr>
          <p:blipFill>
            <a:blip r:embed="rId12"/>
            <a:stretch>
              <a:fillRect/>
            </a:stretch>
          </p:blipFill>
          <p:spPr>
            <a:xfrm>
              <a:off x="6645569" y="4287474"/>
              <a:ext cx="2229161" cy="514422"/>
            </a:xfrm>
            <a:prstGeom prst="rect">
              <a:avLst/>
            </a:prstGeom>
          </p:spPr>
        </p:pic>
        <p:grpSp>
          <p:nvGrpSpPr>
            <p:cNvPr id="56" name="Group 55"/>
            <p:cNvGrpSpPr/>
            <p:nvPr/>
          </p:nvGrpSpPr>
          <p:grpSpPr>
            <a:xfrm>
              <a:off x="6807300" y="2838626"/>
              <a:ext cx="3467584" cy="3163608"/>
              <a:chOff x="6807300" y="2838626"/>
              <a:chExt cx="3467584" cy="3163608"/>
            </a:xfrm>
          </p:grpSpPr>
          <p:pic>
            <p:nvPicPr>
              <p:cNvPr id="48" name="Picture 47"/>
              <p:cNvPicPr>
                <a:picLocks noChangeAspect="1"/>
              </p:cNvPicPr>
              <p:nvPr/>
            </p:nvPicPr>
            <p:blipFill>
              <a:blip r:embed="rId13"/>
              <a:stretch>
                <a:fillRect/>
              </a:stretch>
            </p:blipFill>
            <p:spPr>
              <a:xfrm>
                <a:off x="6807300" y="3511191"/>
                <a:ext cx="3467584" cy="447737"/>
              </a:xfrm>
              <a:prstGeom prst="rect">
                <a:avLst/>
              </a:prstGeom>
            </p:spPr>
          </p:pic>
          <p:pic>
            <p:nvPicPr>
              <p:cNvPr id="49" name="Picture 48"/>
              <p:cNvPicPr>
                <a:picLocks noChangeAspect="1"/>
              </p:cNvPicPr>
              <p:nvPr/>
            </p:nvPicPr>
            <p:blipFill>
              <a:blip r:embed="rId14"/>
              <a:stretch>
                <a:fillRect/>
              </a:stretch>
            </p:blipFill>
            <p:spPr>
              <a:xfrm>
                <a:off x="6875032" y="3871037"/>
                <a:ext cx="3143689" cy="485843"/>
              </a:xfrm>
              <a:prstGeom prst="rect">
                <a:avLst/>
              </a:prstGeom>
            </p:spPr>
          </p:pic>
          <p:pic>
            <p:nvPicPr>
              <p:cNvPr id="51" name="Picture 50"/>
              <p:cNvPicPr>
                <a:picLocks noChangeAspect="1"/>
              </p:cNvPicPr>
              <p:nvPr/>
            </p:nvPicPr>
            <p:blipFill>
              <a:blip r:embed="rId15"/>
              <a:stretch>
                <a:fillRect/>
              </a:stretch>
            </p:blipFill>
            <p:spPr>
              <a:xfrm>
                <a:off x="6869585" y="4801896"/>
                <a:ext cx="1714739" cy="457264"/>
              </a:xfrm>
              <a:prstGeom prst="rect">
                <a:avLst/>
              </a:prstGeom>
            </p:spPr>
          </p:pic>
          <p:pic>
            <p:nvPicPr>
              <p:cNvPr id="52" name="Picture 51"/>
              <p:cNvPicPr>
                <a:picLocks noChangeAspect="1"/>
              </p:cNvPicPr>
              <p:nvPr/>
            </p:nvPicPr>
            <p:blipFill>
              <a:blip r:embed="rId16"/>
              <a:stretch>
                <a:fillRect/>
              </a:stretch>
            </p:blipFill>
            <p:spPr>
              <a:xfrm>
                <a:off x="6869585" y="5221075"/>
                <a:ext cx="2686425" cy="409632"/>
              </a:xfrm>
              <a:prstGeom prst="rect">
                <a:avLst/>
              </a:prstGeom>
            </p:spPr>
          </p:pic>
          <p:pic>
            <p:nvPicPr>
              <p:cNvPr id="53" name="Picture 52"/>
              <p:cNvPicPr>
                <a:picLocks noChangeAspect="1"/>
              </p:cNvPicPr>
              <p:nvPr/>
            </p:nvPicPr>
            <p:blipFill>
              <a:blip r:embed="rId17"/>
              <a:stretch>
                <a:fillRect/>
              </a:stretch>
            </p:blipFill>
            <p:spPr>
              <a:xfrm>
                <a:off x="6869585" y="5630707"/>
                <a:ext cx="2648320" cy="371527"/>
              </a:xfrm>
              <a:prstGeom prst="rect">
                <a:avLst/>
              </a:prstGeom>
            </p:spPr>
          </p:pic>
          <p:pic>
            <p:nvPicPr>
              <p:cNvPr id="54" name="Picture 53"/>
              <p:cNvPicPr>
                <a:picLocks noChangeAspect="1"/>
              </p:cNvPicPr>
              <p:nvPr/>
            </p:nvPicPr>
            <p:blipFill>
              <a:blip r:embed="rId18"/>
              <a:stretch>
                <a:fillRect/>
              </a:stretch>
            </p:blipFill>
            <p:spPr>
              <a:xfrm>
                <a:off x="6893564" y="3153910"/>
                <a:ext cx="1810003" cy="409632"/>
              </a:xfrm>
              <a:prstGeom prst="rect">
                <a:avLst/>
              </a:prstGeom>
            </p:spPr>
          </p:pic>
          <p:sp>
            <p:nvSpPr>
              <p:cNvPr id="55" name="TextBox 54"/>
              <p:cNvSpPr txBox="1"/>
              <p:nvPr/>
            </p:nvSpPr>
            <p:spPr>
              <a:xfrm>
                <a:off x="6807300" y="2838626"/>
                <a:ext cx="2772076" cy="369332"/>
              </a:xfrm>
              <a:prstGeom prst="rect">
                <a:avLst/>
              </a:prstGeom>
              <a:noFill/>
            </p:spPr>
            <p:txBody>
              <a:bodyPr wrap="square" rtlCol="0">
                <a:spAutoFit/>
              </a:bodyPr>
              <a:lstStyle/>
              <a:p>
                <a:r>
                  <a:rPr lang="en-US" dirty="0" smtClean="0"/>
                  <a:t>Similarity Scores:</a:t>
                </a:r>
                <a:endParaRPr lang="en-US" dirty="0"/>
              </a:p>
            </p:txBody>
          </p:sp>
        </p:grpSp>
      </p:grpSp>
      <p:pic>
        <p:nvPicPr>
          <p:cNvPr id="57" name="Blocing">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92903" y="157260"/>
            <a:ext cx="406400" cy="406400"/>
          </a:xfrm>
          <a:prstGeom prst="rect">
            <a:avLst/>
          </a:prstGeom>
        </p:spPr>
      </p:pic>
      <p:pic>
        <p:nvPicPr>
          <p:cNvPr id="58" name="Matched ISP">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392240" y="157260"/>
            <a:ext cx="406400" cy="406400"/>
          </a:xfrm>
          <a:prstGeom prst="rect">
            <a:avLst/>
          </a:prstGeom>
        </p:spPr>
      </p:pic>
    </p:spTree>
    <p:extLst>
      <p:ext uri="{BB962C8B-B14F-4D97-AF65-F5344CB8AC3E}">
        <p14:creationId xmlns:p14="http://schemas.microsoft.com/office/powerpoint/2010/main" val="247755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753" fill="hold"/>
                                        <p:tgtEl>
                                          <p:spTgt spid="5"/>
                                        </p:tgtEl>
                                      </p:cBhvr>
                                    </p:cmd>
                                  </p:childTnLst>
                                </p:cTn>
                              </p:par>
                              <p:par>
                                <p:cTn id="7" presetID="42" presetClass="path" presetSubtype="0" accel="50000" decel="50000" fill="hold" grpId="0" nodeType="withEffect">
                                  <p:stCondLst>
                                    <p:cond delay="20000"/>
                                  </p:stCondLst>
                                  <p:childTnLst>
                                    <p:animMotion origin="layout" path="M 4.16667E-7 -1.48148E-6 L -0.01784 -0.1081 " pathEditMode="relative" rAng="0" ptsTypes="AA">
                                      <p:cBhvr>
                                        <p:cTn id="8" dur="2000" fill="hold"/>
                                        <p:tgtEl>
                                          <p:spTgt spid="39"/>
                                        </p:tgtEl>
                                        <p:attrNameLst>
                                          <p:attrName>ppt_x</p:attrName>
                                          <p:attrName>ppt_y</p:attrName>
                                        </p:attrNameLst>
                                      </p:cBhvr>
                                      <p:rCtr x="-898" y="-5417"/>
                                    </p:animMotion>
                                  </p:childTnLst>
                                </p:cTn>
                              </p:par>
                              <p:par>
                                <p:cTn id="9" presetID="42" presetClass="path" presetSubtype="0" accel="50000" decel="50000" fill="hold" grpId="0" nodeType="withEffect">
                                  <p:stCondLst>
                                    <p:cond delay="22400"/>
                                  </p:stCondLst>
                                  <p:childTnLst>
                                    <p:animMotion origin="layout" path="M 3.75E-6 -1.85185E-6 L 0.11731 0.05463 " pathEditMode="relative" rAng="0" ptsTypes="AA">
                                      <p:cBhvr>
                                        <p:cTn id="10" dur="2000" fill="hold"/>
                                        <p:tgtEl>
                                          <p:spTgt spid="10"/>
                                        </p:tgtEl>
                                        <p:attrNameLst>
                                          <p:attrName>ppt_x</p:attrName>
                                          <p:attrName>ppt_y</p:attrName>
                                        </p:attrNameLst>
                                      </p:cBhvr>
                                      <p:rCtr x="5859" y="2731"/>
                                    </p:animMotion>
                                  </p:childTnLst>
                                </p:cTn>
                              </p:par>
                              <p:par>
                                <p:cTn id="11" presetID="10" presetClass="exit" presetSubtype="0" fill="hold" grpId="0" nodeType="withEffect">
                                  <p:stCondLst>
                                    <p:cond delay="24600"/>
                                  </p:stCondLst>
                                  <p:childTnLst>
                                    <p:animEffect transition="out" filter="fade">
                                      <p:cBhvr>
                                        <p:cTn id="12" dur="1200"/>
                                        <p:tgtEl>
                                          <p:spTgt spid="41"/>
                                        </p:tgtEl>
                                      </p:cBhvr>
                                    </p:animEffect>
                                    <p:set>
                                      <p:cBhvr>
                                        <p:cTn id="13" dur="1" fill="hold">
                                          <p:stCondLst>
                                            <p:cond delay="1199"/>
                                          </p:stCondLst>
                                        </p:cTn>
                                        <p:tgtEl>
                                          <p:spTgt spid="41"/>
                                        </p:tgtEl>
                                        <p:attrNameLst>
                                          <p:attrName>style.visibility</p:attrName>
                                        </p:attrNameLst>
                                      </p:cBhvr>
                                      <p:to>
                                        <p:strVal val="hidden"/>
                                      </p:to>
                                    </p:set>
                                  </p:childTnLst>
                                </p:cTn>
                              </p:par>
                              <p:par>
                                <p:cTn id="14" presetID="42" presetClass="path" presetSubtype="0" accel="50000" decel="50000" fill="hold" grpId="0" nodeType="withEffect">
                                  <p:stCondLst>
                                    <p:cond delay="26100"/>
                                  </p:stCondLst>
                                  <p:childTnLst>
                                    <p:animMotion origin="layout" path="M 2.29167E-6 1.11022E-16 L 0.04674 0.05787 " pathEditMode="relative" rAng="0" ptsTypes="AA">
                                      <p:cBhvr>
                                        <p:cTn id="15" dur="2000" fill="hold"/>
                                        <p:tgtEl>
                                          <p:spTgt spid="40"/>
                                        </p:tgtEl>
                                        <p:attrNameLst>
                                          <p:attrName>ppt_x</p:attrName>
                                          <p:attrName>ppt_y</p:attrName>
                                        </p:attrNameLst>
                                      </p:cBhvr>
                                      <p:rCtr x="2331" y="2894"/>
                                    </p:animMotion>
                                  </p:childTnLst>
                                </p:cTn>
                              </p:par>
                              <p:par>
                                <p:cTn id="16" presetID="1" presetClass="entr" presetSubtype="0" fill="hold" nodeType="withEffect">
                                  <p:stCondLst>
                                    <p:cond delay="28300"/>
                                  </p:stCondLst>
                                  <p:childTnLst>
                                    <p:set>
                                      <p:cBhvr>
                                        <p:cTn id="17" dur="1" fill="hold">
                                          <p:stCondLst>
                                            <p:cond delay="0"/>
                                          </p:stCondLst>
                                        </p:cTn>
                                        <p:tgtEl>
                                          <p:spTgt spid="8"/>
                                        </p:tgtEl>
                                        <p:attrNameLst>
                                          <p:attrName>style.visibility</p:attrName>
                                        </p:attrNameLst>
                                      </p:cBhvr>
                                      <p:to>
                                        <p:strVal val="visible"/>
                                      </p:to>
                                    </p:set>
                                  </p:childTnLst>
                                </p:cTn>
                              </p:par>
                            </p:childTnLst>
                          </p:cTn>
                        </p:par>
                        <p:par>
                          <p:cTn id="18" fill="hold">
                            <p:stCondLst>
                              <p:cond delay="41753"/>
                            </p:stCondLst>
                            <p:childTnLst>
                              <p:par>
                                <p:cTn id="19" presetID="1" presetClass="exit" presetSubtype="0" fill="hold" nodeType="afterEffect">
                                  <p:stCondLst>
                                    <p:cond delay="0"/>
                                  </p:stCondLst>
                                  <p:childTnLst>
                                    <p:set>
                                      <p:cBhvr>
                                        <p:cTn id="20" dur="1" fill="hold">
                                          <p:stCondLst>
                                            <p:cond delay="0"/>
                                          </p:stCondLst>
                                        </p:cTn>
                                        <p:tgtEl>
                                          <p:spTgt spid="8"/>
                                        </p:tgtEl>
                                        <p:attrNameLst>
                                          <p:attrName>style.visibility</p:attrName>
                                        </p:attrNameLst>
                                      </p:cBhvr>
                                      <p:to>
                                        <p:strVal val="hidden"/>
                                      </p:to>
                                    </p:set>
                                  </p:childTnLst>
                                </p:cTn>
                              </p:par>
                            </p:childTnLst>
                          </p:cTn>
                        </p:par>
                        <p:par>
                          <p:cTn id="21" fill="hold">
                            <p:stCondLst>
                              <p:cond delay="41753"/>
                            </p:stCondLst>
                            <p:childTnLst>
                              <p:par>
                                <p:cTn id="22" presetID="1" presetClass="mediacall" presetSubtype="0" fill="hold" nodeType="afterEffect">
                                  <p:stCondLst>
                                    <p:cond delay="0"/>
                                  </p:stCondLst>
                                  <p:childTnLst>
                                    <p:cmd type="call" cmd="playFrom(0.0)">
                                      <p:cBhvr>
                                        <p:cTn id="23" dur="40973" fill="hold"/>
                                        <p:tgtEl>
                                          <p:spTgt spid="57"/>
                                        </p:tgtEl>
                                      </p:cBhvr>
                                    </p:cmd>
                                  </p:childTnLst>
                                </p:cTn>
                              </p:par>
                              <p:par>
                                <p:cTn id="24" presetID="10" presetClass="entr" presetSubtype="0" fill="hold" nodeType="withEffect">
                                  <p:stCondLst>
                                    <p:cond delay="6347"/>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par>
                          <p:cTn id="27" fill="hold">
                            <p:stCondLst>
                              <p:cond delay="82726"/>
                            </p:stCondLst>
                            <p:childTnLst>
                              <p:par>
                                <p:cTn id="28" presetID="1" presetClass="mediacall" presetSubtype="0" fill="hold" nodeType="afterEffect">
                                  <p:stCondLst>
                                    <p:cond delay="0"/>
                                  </p:stCondLst>
                                  <p:childTnLst>
                                    <p:cmd type="call" cmd="playFrom(0.0)">
                                      <p:cBhvr>
                                        <p:cTn id="29" dur="42078" fill="hold"/>
                                        <p:tgtEl>
                                          <p:spTgt spid="58"/>
                                        </p:tgtEl>
                                      </p:cBhvr>
                                    </p:cmd>
                                  </p:childTnLst>
                                </p:cTn>
                              </p:par>
                              <p:par>
                                <p:cTn id="30" presetID="1" presetClass="entr" presetSubtype="0" fill="hold" nodeType="withEffect">
                                  <p:stCondLst>
                                    <p:cond delay="6774"/>
                                  </p:stCondLst>
                                  <p:childTnLst>
                                    <p:set>
                                      <p:cBhvr>
                                        <p:cTn id="31" dur="1" fill="hold">
                                          <p:stCondLst>
                                            <p:cond delay="0"/>
                                          </p:stCondLst>
                                        </p:cTn>
                                        <p:tgtEl>
                                          <p:spTgt spid="47"/>
                                        </p:tgtEl>
                                        <p:attrNameLst>
                                          <p:attrName>style.visibility</p:attrName>
                                        </p:attrNameLst>
                                      </p:cBhvr>
                                      <p:to>
                                        <p:strVal val="visible"/>
                                      </p:to>
                                    </p:set>
                                  </p:childTnLst>
                                </p:cTn>
                              </p:par>
                              <p:par>
                                <p:cTn id="32" presetID="1" presetClass="entr" presetSubtype="0" fill="hold" nodeType="withEffect">
                                  <p:stCondLst>
                                    <p:cond delay="23274"/>
                                  </p:stCondLst>
                                  <p:childTnLst>
                                    <p:set>
                                      <p:cBhvr>
                                        <p:cTn id="33"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4" fill="hold" display="0">
                  <p:stCondLst>
                    <p:cond delay="indefinite"/>
                  </p:stCondLst>
                  <p:endCondLst>
                    <p:cond evt="onStopAudio" delay="0">
                      <p:tgtEl>
                        <p:sldTgt/>
                      </p:tgtEl>
                    </p:cond>
                  </p:endCondLst>
                </p:cTn>
                <p:tgtEl>
                  <p:spTgt spid="5"/>
                </p:tgtEl>
              </p:cMediaNode>
            </p:audio>
            <p:audio>
              <p:cMediaNode vol="80000" showWhenStopped="0">
                <p:cTn id="35" fill="hold" display="0">
                  <p:stCondLst>
                    <p:cond delay="indefinite"/>
                  </p:stCondLst>
                  <p:endCondLst>
                    <p:cond evt="onStopAudio" delay="0">
                      <p:tgtEl>
                        <p:sldTgt/>
                      </p:tgtEl>
                    </p:cond>
                  </p:endCondLst>
                </p:cTn>
                <p:tgtEl>
                  <p:spTgt spid="57"/>
                </p:tgtEl>
              </p:cMediaNode>
            </p:audio>
            <p:audio>
              <p:cMediaNode vol="80000" showWhenStopped="0">
                <p:cTn id="36" fill="hold" display="0">
                  <p:stCondLst>
                    <p:cond delay="indefinite"/>
                  </p:stCondLst>
                  <p:endCondLst>
                    <p:cond evt="onStopAudio" delay="0">
                      <p:tgtEl>
                        <p:sldTgt/>
                      </p:tgtEl>
                    </p:cond>
                  </p:endCondLst>
                </p:cTn>
                <p:tgtEl>
                  <p:spTgt spid="58"/>
                </p:tgtEl>
              </p:cMediaNode>
            </p:audio>
          </p:childTnLst>
        </p:cTn>
      </p:par>
    </p:tnLst>
    <p:bldLst>
      <p:bldP spid="39" grpId="0" animBg="1"/>
      <p:bldP spid="40" grpId="0" animBg="1"/>
      <p:bldP spid="41"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4" name="Picture 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410427" y="-241164"/>
            <a:ext cx="4715950" cy="3254691"/>
          </a:xfrm>
          <a:prstGeom prst="rect">
            <a:avLst/>
          </a:prstGeom>
        </p:spPr>
      </p:pic>
      <p:sp>
        <p:nvSpPr>
          <p:cNvPr id="81" name="Google Shape;81;p17"/>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dirty="0" smtClean="0"/>
              <a:t>Gaussian Mixed Model &amp; Markov</a:t>
            </a:r>
            <a:endParaRPr dirty="0"/>
          </a:p>
        </p:txBody>
      </p:sp>
      <p:sp>
        <p:nvSpPr>
          <p:cNvPr id="82" name="Google Shape;82;p17"/>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spcBef>
                <a:spcPts val="2133"/>
              </a:spcBef>
              <a:buNone/>
            </a:pPr>
            <a:endParaRPr dirty="0">
              <a:highlight>
                <a:srgbClr val="FFFF00"/>
              </a:highlight>
            </a:endParaRPr>
          </a:p>
          <a:p>
            <a:pPr marL="0" indent="0">
              <a:spcBef>
                <a:spcPts val="2133"/>
              </a:spcBef>
              <a:buNone/>
            </a:pPr>
            <a:endParaRPr dirty="0">
              <a:highlight>
                <a:srgbClr val="FFFF00"/>
              </a:highlight>
            </a:endParaRPr>
          </a:p>
          <a:p>
            <a:pPr marL="0" indent="0">
              <a:spcBef>
                <a:spcPts val="2133"/>
              </a:spcBef>
              <a:buNone/>
            </a:pPr>
            <a:endParaRPr dirty="0">
              <a:highlight>
                <a:srgbClr val="FFFF00"/>
              </a:highlight>
            </a:endParaRPr>
          </a:p>
          <a:p>
            <a:pPr marL="0" indent="0">
              <a:spcBef>
                <a:spcPts val="2133"/>
              </a:spcBef>
              <a:spcAft>
                <a:spcPts val="2133"/>
              </a:spcAft>
              <a:buNone/>
            </a:pPr>
            <a:endParaRPr dirty="0">
              <a:highlight>
                <a:srgbClr val="FFFF00"/>
              </a:highlight>
            </a:endParaRPr>
          </a:p>
        </p:txBody>
      </p:sp>
      <p:pic>
        <p:nvPicPr>
          <p:cNvPr id="83" name="Google Shape;83;p17"/>
          <p:cNvPicPr preferRelativeResize="0"/>
          <p:nvPr/>
        </p:nvPicPr>
        <p:blipFill>
          <a:blip r:embed="rId12">
            <a:alphaModFix/>
          </a:blip>
          <a:stretch>
            <a:fillRect/>
          </a:stretch>
        </p:blipFill>
        <p:spPr>
          <a:xfrm>
            <a:off x="6325783" y="3231943"/>
            <a:ext cx="5220833" cy="2314967"/>
          </a:xfrm>
          <a:prstGeom prst="rect">
            <a:avLst/>
          </a:prstGeom>
          <a:noFill/>
          <a:ln>
            <a:noFill/>
          </a:ln>
        </p:spPr>
      </p:pic>
      <p:grpSp>
        <p:nvGrpSpPr>
          <p:cNvPr id="2" name="Group 1"/>
          <p:cNvGrpSpPr/>
          <p:nvPr/>
        </p:nvGrpSpPr>
        <p:grpSpPr>
          <a:xfrm>
            <a:off x="446801" y="1390667"/>
            <a:ext cx="5777667" cy="2720801"/>
            <a:chOff x="5758500" y="2143133"/>
            <a:chExt cx="5777667" cy="2720801"/>
          </a:xfrm>
        </p:grpSpPr>
        <p:pic>
          <p:nvPicPr>
            <p:cNvPr id="84" name="Google Shape;84;p17"/>
            <p:cNvPicPr preferRelativeResize="0"/>
            <p:nvPr/>
          </p:nvPicPr>
          <p:blipFill>
            <a:blip r:embed="rId13">
              <a:alphaModFix/>
            </a:blip>
            <a:stretch>
              <a:fillRect/>
            </a:stretch>
          </p:blipFill>
          <p:spPr>
            <a:xfrm>
              <a:off x="5758500" y="2415299"/>
              <a:ext cx="3674433" cy="1215133"/>
            </a:xfrm>
            <a:prstGeom prst="rect">
              <a:avLst/>
            </a:prstGeom>
            <a:noFill/>
            <a:ln>
              <a:noFill/>
            </a:ln>
          </p:spPr>
        </p:pic>
        <p:pic>
          <p:nvPicPr>
            <p:cNvPr id="85" name="Google Shape;85;p17"/>
            <p:cNvPicPr preferRelativeResize="0"/>
            <p:nvPr/>
          </p:nvPicPr>
          <p:blipFill>
            <a:blip r:embed="rId14">
              <a:alphaModFix/>
            </a:blip>
            <a:stretch>
              <a:fillRect/>
            </a:stretch>
          </p:blipFill>
          <p:spPr>
            <a:xfrm>
              <a:off x="5758500" y="3875034"/>
              <a:ext cx="5777667" cy="988900"/>
            </a:xfrm>
            <a:prstGeom prst="rect">
              <a:avLst/>
            </a:prstGeom>
            <a:noFill/>
            <a:ln>
              <a:noFill/>
            </a:ln>
          </p:spPr>
        </p:pic>
        <p:sp>
          <p:nvSpPr>
            <p:cNvPr id="86" name="Google Shape;86;p17"/>
            <p:cNvSpPr txBox="1"/>
            <p:nvPr/>
          </p:nvSpPr>
          <p:spPr>
            <a:xfrm>
              <a:off x="5814400" y="2143133"/>
              <a:ext cx="3354400" cy="503200"/>
            </a:xfrm>
            <a:prstGeom prst="rect">
              <a:avLst/>
            </a:prstGeom>
            <a:noFill/>
            <a:ln>
              <a:noFill/>
            </a:ln>
          </p:spPr>
          <p:txBody>
            <a:bodyPr spcFirstLastPara="1" wrap="square" lIns="121900" tIns="121900" rIns="121900" bIns="121900" anchor="t" anchorCtr="0">
              <a:noAutofit/>
            </a:bodyPr>
            <a:lstStyle/>
            <a:p>
              <a:pPr>
                <a:buClr>
                  <a:srgbClr val="000000"/>
                </a:buClr>
                <a:buFont typeface="Arial"/>
                <a:buNone/>
              </a:pPr>
              <a:r>
                <a:rPr lang="en" sz="1867" kern="0" dirty="0">
                  <a:solidFill>
                    <a:srgbClr val="000000"/>
                  </a:solidFill>
                  <a:latin typeface="Open Sans"/>
                  <a:ea typeface="Open Sans"/>
                  <a:cs typeface="Open Sans"/>
                  <a:sym typeface="Open Sans"/>
                </a:rPr>
                <a:t>Temporal Mismatches:</a:t>
              </a:r>
              <a:endParaRPr sz="1867" kern="0" dirty="0">
                <a:solidFill>
                  <a:srgbClr val="000000"/>
                </a:solidFill>
                <a:latin typeface="Open Sans"/>
                <a:ea typeface="Open Sans"/>
                <a:cs typeface="Open Sans"/>
                <a:sym typeface="Open Sans"/>
              </a:endParaRPr>
            </a:p>
          </p:txBody>
        </p:sp>
        <p:sp>
          <p:nvSpPr>
            <p:cNvPr id="87" name="Google Shape;87;p17"/>
            <p:cNvSpPr txBox="1"/>
            <p:nvPr/>
          </p:nvSpPr>
          <p:spPr>
            <a:xfrm>
              <a:off x="5918517" y="3562633"/>
              <a:ext cx="3354400" cy="503200"/>
            </a:xfrm>
            <a:prstGeom prst="rect">
              <a:avLst/>
            </a:prstGeom>
            <a:noFill/>
            <a:ln>
              <a:noFill/>
            </a:ln>
          </p:spPr>
          <p:txBody>
            <a:bodyPr spcFirstLastPara="1" wrap="square" lIns="121900" tIns="121900" rIns="121900" bIns="121900" anchor="t" anchorCtr="0">
              <a:noAutofit/>
            </a:bodyPr>
            <a:lstStyle/>
            <a:p>
              <a:pPr>
                <a:buClr>
                  <a:srgbClr val="000000"/>
                </a:buClr>
                <a:buFont typeface="Arial"/>
                <a:buNone/>
              </a:pPr>
              <a:r>
                <a:rPr lang="en" sz="1867" kern="0">
                  <a:solidFill>
                    <a:srgbClr val="000000"/>
                  </a:solidFill>
                  <a:latin typeface="Open Sans"/>
                  <a:ea typeface="Open Sans"/>
                  <a:cs typeface="Open Sans"/>
                  <a:sym typeface="Open Sans"/>
                </a:rPr>
                <a:t>Similarity Score:</a:t>
              </a:r>
              <a:endParaRPr sz="1867" kern="0">
                <a:solidFill>
                  <a:srgbClr val="000000"/>
                </a:solidFill>
                <a:latin typeface="Open Sans"/>
                <a:ea typeface="Open Sans"/>
                <a:cs typeface="Open Sans"/>
                <a:sym typeface="Open Sans"/>
              </a:endParaRPr>
            </a:p>
          </p:txBody>
        </p:sp>
      </p:grpSp>
      <p:sp>
        <p:nvSpPr>
          <p:cNvPr id="12" name="Oval 11"/>
          <p:cNvSpPr/>
          <p:nvPr/>
        </p:nvSpPr>
        <p:spPr>
          <a:xfrm>
            <a:off x="8550687" y="2320180"/>
            <a:ext cx="435429" cy="420915"/>
          </a:xfrm>
          <a:prstGeom prst="ellipse">
            <a:avLst/>
          </a:prstGeom>
          <a:solidFill>
            <a:srgbClr val="1275B6"/>
          </a:solidFill>
          <a:ln>
            <a:solidFill>
              <a:srgbClr val="12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endParaRPr lang="en-US" dirty="0"/>
          </a:p>
        </p:txBody>
      </p:sp>
      <p:grpSp>
        <p:nvGrpSpPr>
          <p:cNvPr id="24" name="Group 23"/>
          <p:cNvGrpSpPr/>
          <p:nvPr/>
        </p:nvGrpSpPr>
        <p:grpSpPr>
          <a:xfrm>
            <a:off x="6936063" y="1976201"/>
            <a:ext cx="3782538" cy="447778"/>
            <a:chOff x="6936063" y="1976201"/>
            <a:chExt cx="3782538" cy="447778"/>
          </a:xfrm>
        </p:grpSpPr>
        <p:sp>
          <p:nvSpPr>
            <p:cNvPr id="11" name="Oval 10"/>
            <p:cNvSpPr/>
            <p:nvPr/>
          </p:nvSpPr>
          <p:spPr>
            <a:xfrm>
              <a:off x="8550687" y="1981040"/>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0</a:t>
              </a:r>
              <a:endParaRPr lang="en-US" sz="1100" dirty="0"/>
            </a:p>
          </p:txBody>
        </p:sp>
        <p:sp>
          <p:nvSpPr>
            <p:cNvPr id="14" name="Oval 13"/>
            <p:cNvSpPr/>
            <p:nvPr/>
          </p:nvSpPr>
          <p:spPr>
            <a:xfrm>
              <a:off x="9128182" y="197620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1</a:t>
              </a:r>
              <a:endParaRPr lang="en-US" sz="1100" dirty="0"/>
            </a:p>
          </p:txBody>
        </p:sp>
        <p:sp>
          <p:nvSpPr>
            <p:cNvPr id="15" name="Oval 14"/>
            <p:cNvSpPr/>
            <p:nvPr/>
          </p:nvSpPr>
          <p:spPr>
            <a:xfrm>
              <a:off x="9705677" y="1976201"/>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2</a:t>
              </a:r>
              <a:endParaRPr lang="en-US" sz="1100" dirty="0"/>
            </a:p>
          </p:txBody>
        </p:sp>
        <p:sp>
          <p:nvSpPr>
            <p:cNvPr id="16" name="Oval 15"/>
            <p:cNvSpPr/>
            <p:nvPr/>
          </p:nvSpPr>
          <p:spPr>
            <a:xfrm>
              <a:off x="10283172" y="1983866"/>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3</a:t>
              </a:r>
              <a:endParaRPr lang="en-US" sz="1100" dirty="0"/>
            </a:p>
          </p:txBody>
        </p:sp>
        <p:sp>
          <p:nvSpPr>
            <p:cNvPr id="17" name="Oval 16"/>
            <p:cNvSpPr/>
            <p:nvPr/>
          </p:nvSpPr>
          <p:spPr>
            <a:xfrm>
              <a:off x="7994407"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-1</a:t>
              </a:r>
              <a:endParaRPr lang="en-US" sz="1100" dirty="0"/>
            </a:p>
          </p:txBody>
        </p:sp>
        <p:sp>
          <p:nvSpPr>
            <p:cNvPr id="18" name="Oval 17"/>
            <p:cNvSpPr/>
            <p:nvPr/>
          </p:nvSpPr>
          <p:spPr>
            <a:xfrm>
              <a:off x="7465235"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-2</a:t>
              </a:r>
              <a:endParaRPr lang="en-US" sz="1100" dirty="0"/>
            </a:p>
          </p:txBody>
        </p:sp>
        <p:sp>
          <p:nvSpPr>
            <p:cNvPr id="19" name="Oval 18"/>
            <p:cNvSpPr/>
            <p:nvPr/>
          </p:nvSpPr>
          <p:spPr>
            <a:xfrm>
              <a:off x="6936063" y="2003064"/>
              <a:ext cx="435429" cy="420915"/>
            </a:xfrm>
            <a:prstGeom prst="ellipse">
              <a:avLst/>
            </a:prstGeom>
            <a:solidFill>
              <a:srgbClr val="7C68A5"/>
            </a:solidFill>
            <a:ln>
              <a:solidFill>
                <a:srgbClr val="7C68A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-3</a:t>
              </a:r>
              <a:endParaRPr lang="en-US" sz="1100" dirty="0"/>
            </a:p>
          </p:txBody>
        </p:sp>
      </p:grpSp>
      <p:grpSp>
        <p:nvGrpSpPr>
          <p:cNvPr id="25" name="Group 24"/>
          <p:cNvGrpSpPr/>
          <p:nvPr/>
        </p:nvGrpSpPr>
        <p:grpSpPr>
          <a:xfrm>
            <a:off x="7307981" y="2430163"/>
            <a:ext cx="1242706" cy="440894"/>
            <a:chOff x="7307981" y="2430163"/>
            <a:chExt cx="1242706" cy="440894"/>
          </a:xfrm>
        </p:grpSpPr>
        <p:cxnSp>
          <p:nvCxnSpPr>
            <p:cNvPr id="6" name="Straight Connector 5"/>
            <p:cNvCxnSpPr/>
            <p:nvPr/>
          </p:nvCxnSpPr>
          <p:spPr>
            <a:xfrm>
              <a:off x="7307981" y="2430163"/>
              <a:ext cx="1242706" cy="17348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609768" y="2501725"/>
              <a:ext cx="702644" cy="369332"/>
            </a:xfrm>
            <a:prstGeom prst="rect">
              <a:avLst/>
            </a:prstGeom>
            <a:noFill/>
          </p:spPr>
          <p:txBody>
            <a:bodyPr wrap="square" rtlCol="0">
              <a:spAutoFit/>
            </a:bodyPr>
            <a:lstStyle/>
            <a:p>
              <a:r>
                <a:rPr lang="en-US" dirty="0" smtClean="0">
                  <a:solidFill>
                    <a:srgbClr val="FF0000"/>
                  </a:solidFill>
                </a:rPr>
                <a:t>Gap</a:t>
              </a:r>
              <a:endParaRPr lang="en-US" dirty="0">
                <a:solidFill>
                  <a:srgbClr val="FF0000"/>
                </a:solidFill>
              </a:endParaRPr>
            </a:p>
          </p:txBody>
        </p:sp>
      </p:grpSp>
      <p:pic>
        <p:nvPicPr>
          <p:cNvPr id="20" name="The author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989649" y="210791"/>
            <a:ext cx="406400" cy="406400"/>
          </a:xfrm>
          <a:prstGeom prst="rect">
            <a:avLst/>
          </a:prstGeom>
        </p:spPr>
      </p:pic>
      <p:pic>
        <p:nvPicPr>
          <p:cNvPr id="21" name="The gaussian">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5"/>
          <a:stretch>
            <a:fillRect/>
          </a:stretch>
        </p:blipFill>
        <p:spPr>
          <a:xfrm>
            <a:off x="415600" y="191300"/>
            <a:ext cx="406400" cy="406400"/>
          </a:xfrm>
          <a:prstGeom prst="rect">
            <a:avLst/>
          </a:prstGeom>
        </p:spPr>
      </p:pic>
      <p:pic>
        <p:nvPicPr>
          <p:cNvPr id="22" name="Once adjustments">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5"/>
          <a:stretch>
            <a:fillRect/>
          </a:stretch>
        </p:blipFill>
        <p:spPr>
          <a:xfrm>
            <a:off x="943811" y="191300"/>
            <a:ext cx="406400" cy="406400"/>
          </a:xfrm>
          <a:prstGeom prst="rect">
            <a:avLst/>
          </a:prstGeom>
        </p:spPr>
      </p:pic>
      <p:pic>
        <p:nvPicPr>
          <p:cNvPr id="23" name="Although">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5"/>
          <a:stretch>
            <a:fillRect/>
          </a:stretch>
        </p:blipFill>
        <p:spPr>
          <a:xfrm>
            <a:off x="1461438" y="210501"/>
            <a:ext cx="406400" cy="406400"/>
          </a:xfrm>
          <a:prstGeom prst="rect">
            <a:avLst/>
          </a:prstGeom>
        </p:spPr>
      </p:pic>
      <p:grpSp>
        <p:nvGrpSpPr>
          <p:cNvPr id="32" name="Group 31"/>
          <p:cNvGrpSpPr/>
          <p:nvPr/>
        </p:nvGrpSpPr>
        <p:grpSpPr>
          <a:xfrm>
            <a:off x="5491922" y="2362337"/>
            <a:ext cx="1614555" cy="605814"/>
            <a:chOff x="5491922" y="2362337"/>
            <a:chExt cx="1614555" cy="605814"/>
          </a:xfrm>
        </p:grpSpPr>
        <p:sp>
          <p:nvSpPr>
            <p:cNvPr id="35" name="TextBox 34"/>
            <p:cNvSpPr txBox="1"/>
            <p:nvPr/>
          </p:nvSpPr>
          <p:spPr>
            <a:xfrm>
              <a:off x="5491922" y="2598819"/>
              <a:ext cx="1614555" cy="369332"/>
            </a:xfrm>
            <a:prstGeom prst="rect">
              <a:avLst/>
            </a:prstGeom>
            <a:noFill/>
          </p:spPr>
          <p:txBody>
            <a:bodyPr wrap="square" rtlCol="0">
              <a:spAutoFit/>
            </a:bodyPr>
            <a:lstStyle/>
            <a:p>
              <a:r>
                <a:rPr lang="en-US" dirty="0" smtClean="0">
                  <a:solidFill>
                    <a:srgbClr val="FF0000"/>
                  </a:solidFill>
                </a:rPr>
                <a:t>Less likely</a:t>
              </a:r>
              <a:endParaRPr lang="en-US" dirty="0">
                <a:solidFill>
                  <a:srgbClr val="FF0000"/>
                </a:solidFill>
              </a:endParaRPr>
            </a:p>
          </p:txBody>
        </p:sp>
        <p:cxnSp>
          <p:nvCxnSpPr>
            <p:cNvPr id="27" name="Straight Arrow Connector 26"/>
            <p:cNvCxnSpPr>
              <a:stCxn id="35" idx="0"/>
              <a:endCxn id="19" idx="3"/>
            </p:cNvCxnSpPr>
            <p:nvPr/>
          </p:nvCxnSpPr>
          <p:spPr>
            <a:xfrm flipV="1">
              <a:off x="6299200" y="2362337"/>
              <a:ext cx="700630" cy="23648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8986116" y="2320180"/>
            <a:ext cx="1777206" cy="790247"/>
            <a:chOff x="8986116" y="2320180"/>
            <a:chExt cx="1777206" cy="790247"/>
          </a:xfrm>
        </p:grpSpPr>
        <p:sp>
          <p:nvSpPr>
            <p:cNvPr id="43" name="TextBox 42"/>
            <p:cNvSpPr txBox="1"/>
            <p:nvPr/>
          </p:nvSpPr>
          <p:spPr>
            <a:xfrm>
              <a:off x="9148767" y="2741095"/>
              <a:ext cx="1614555" cy="369332"/>
            </a:xfrm>
            <a:prstGeom prst="rect">
              <a:avLst/>
            </a:prstGeom>
            <a:noFill/>
          </p:spPr>
          <p:txBody>
            <a:bodyPr wrap="square" rtlCol="0">
              <a:spAutoFit/>
            </a:bodyPr>
            <a:lstStyle/>
            <a:p>
              <a:r>
                <a:rPr lang="en-US" dirty="0" smtClean="0">
                  <a:solidFill>
                    <a:srgbClr val="FF0000"/>
                  </a:solidFill>
                </a:rPr>
                <a:t>Most likely</a:t>
              </a:r>
              <a:endParaRPr lang="en-US" dirty="0">
                <a:solidFill>
                  <a:srgbClr val="FF0000"/>
                </a:solidFill>
              </a:endParaRPr>
            </a:p>
          </p:txBody>
        </p:sp>
        <p:cxnSp>
          <p:nvCxnSpPr>
            <p:cNvPr id="44" name="Straight Arrow Connector 43"/>
            <p:cNvCxnSpPr>
              <a:stCxn id="43" idx="0"/>
            </p:cNvCxnSpPr>
            <p:nvPr/>
          </p:nvCxnSpPr>
          <p:spPr>
            <a:xfrm flipH="1" flipV="1">
              <a:off x="8986116" y="2320180"/>
              <a:ext cx="969929" cy="42091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29" fill="hold"/>
                                        <p:tgtEl>
                                          <p:spTgt spid="20"/>
                                        </p:tgtEl>
                                      </p:cBhvr>
                                    </p:cmd>
                                  </p:childTnLst>
                                </p:cTn>
                              </p:par>
                            </p:childTnLst>
                          </p:cTn>
                        </p:par>
                        <p:par>
                          <p:cTn id="7" fill="hold">
                            <p:stCondLst>
                              <p:cond delay="13829"/>
                            </p:stCondLst>
                            <p:childTnLst>
                              <p:par>
                                <p:cTn id="8" presetID="1" presetClass="mediacall" presetSubtype="0" fill="hold" nodeType="afterEffect">
                                  <p:stCondLst>
                                    <p:cond delay="0"/>
                                  </p:stCondLst>
                                  <p:childTnLst>
                                    <p:cmd type="call" cmd="playFrom(0.0)">
                                      <p:cBhvr>
                                        <p:cTn id="9" dur="35447" fill="hold"/>
                                        <p:tgtEl>
                                          <p:spTgt spid="21"/>
                                        </p:tgtEl>
                                      </p:cBhvr>
                                    </p:cmd>
                                  </p:childTnLst>
                                </p:cTn>
                              </p:par>
                              <p:par>
                                <p:cTn id="10" presetID="1" presetClass="entr" presetSubtype="0" fill="hold" grpId="0" nodeType="withEffect">
                                  <p:stCondLst>
                                    <p:cond delay="9071"/>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nodeType="withEffect">
                                  <p:stCondLst>
                                    <p:cond delay="15071"/>
                                  </p:stCondLst>
                                  <p:childTnLst>
                                    <p:set>
                                      <p:cBhvr>
                                        <p:cTn id="13" dur="1" fill="hold">
                                          <p:stCondLst>
                                            <p:cond delay="0"/>
                                          </p:stCondLst>
                                        </p:cTn>
                                        <p:tgtEl>
                                          <p:spTgt spid="24"/>
                                        </p:tgtEl>
                                        <p:attrNameLst>
                                          <p:attrName>style.visibility</p:attrName>
                                        </p:attrNameLst>
                                      </p:cBhvr>
                                      <p:to>
                                        <p:strVal val="visible"/>
                                      </p:to>
                                    </p:set>
                                  </p:childTnLst>
                                </p:cTn>
                              </p:par>
                              <p:par>
                                <p:cTn id="14" presetID="1" presetClass="entr" presetSubtype="0" fill="hold" nodeType="withEffect">
                                  <p:stCondLst>
                                    <p:cond delay="18971"/>
                                  </p:stCondLst>
                                  <p:childTnLst>
                                    <p:set>
                                      <p:cBhvr>
                                        <p:cTn id="15" dur="1" fill="hold">
                                          <p:stCondLst>
                                            <p:cond delay="0"/>
                                          </p:stCondLst>
                                        </p:cTn>
                                        <p:tgtEl>
                                          <p:spTgt spid="25"/>
                                        </p:tgtEl>
                                        <p:attrNameLst>
                                          <p:attrName>style.visibility</p:attrName>
                                        </p:attrNameLst>
                                      </p:cBhvr>
                                      <p:to>
                                        <p:strVal val="visible"/>
                                      </p:to>
                                    </p:set>
                                  </p:childTnLst>
                                </p:cTn>
                              </p:par>
                              <p:par>
                                <p:cTn id="16" presetID="1" presetClass="entr" presetSubtype="0" fill="hold" nodeType="withEffect">
                                  <p:stCondLst>
                                    <p:cond delay="23271"/>
                                  </p:stCondLst>
                                  <p:childTnLst>
                                    <p:set>
                                      <p:cBhvr>
                                        <p:cTn id="17" dur="1" fill="hold">
                                          <p:stCondLst>
                                            <p:cond delay="0"/>
                                          </p:stCondLst>
                                        </p:cTn>
                                        <p:tgtEl>
                                          <p:spTgt spid="4"/>
                                        </p:tgtEl>
                                        <p:attrNameLst>
                                          <p:attrName>style.visibility</p:attrName>
                                        </p:attrNameLst>
                                      </p:cBhvr>
                                      <p:to>
                                        <p:strVal val="visible"/>
                                      </p:to>
                                    </p:set>
                                  </p:childTnLst>
                                </p:cTn>
                              </p:par>
                              <p:par>
                                <p:cTn id="18" presetID="1" presetClass="entr" presetSubtype="0" fill="hold" nodeType="withEffect">
                                  <p:stCondLst>
                                    <p:cond delay="26371"/>
                                  </p:stCondLst>
                                  <p:childTnLst>
                                    <p:set>
                                      <p:cBhvr>
                                        <p:cTn id="19" dur="1" fill="hold">
                                          <p:stCondLst>
                                            <p:cond delay="0"/>
                                          </p:stCondLst>
                                        </p:cTn>
                                        <p:tgtEl>
                                          <p:spTgt spid="32"/>
                                        </p:tgtEl>
                                        <p:attrNameLst>
                                          <p:attrName>style.visibility</p:attrName>
                                        </p:attrNameLst>
                                      </p:cBhvr>
                                      <p:to>
                                        <p:strVal val="visible"/>
                                      </p:to>
                                    </p:set>
                                  </p:childTnLst>
                                </p:cTn>
                              </p:par>
                              <p:par>
                                <p:cTn id="20" presetID="1" presetClass="entr" presetSubtype="0" fill="hold" nodeType="withEffect">
                                  <p:stCondLst>
                                    <p:cond delay="30171"/>
                                  </p:stCondLst>
                                  <p:childTnLst>
                                    <p:set>
                                      <p:cBhvr>
                                        <p:cTn id="21" dur="1" fill="hold">
                                          <p:stCondLst>
                                            <p:cond delay="0"/>
                                          </p:stCondLst>
                                        </p:cTn>
                                        <p:tgtEl>
                                          <p:spTgt spid="39"/>
                                        </p:tgtEl>
                                        <p:attrNameLst>
                                          <p:attrName>style.visibility</p:attrName>
                                        </p:attrNameLst>
                                      </p:cBhvr>
                                      <p:to>
                                        <p:strVal val="visible"/>
                                      </p:to>
                                    </p:set>
                                  </p:childTnLst>
                                </p:cTn>
                              </p:par>
                            </p:childTnLst>
                          </p:cTn>
                        </p:par>
                        <p:par>
                          <p:cTn id="22" fill="hold">
                            <p:stCondLst>
                              <p:cond delay="49276"/>
                            </p:stCondLst>
                            <p:childTnLst>
                              <p:par>
                                <p:cTn id="23" presetID="1" presetClass="mediacall" presetSubtype="0" fill="hold" nodeType="afterEffect">
                                  <p:stCondLst>
                                    <p:cond delay="0"/>
                                  </p:stCondLst>
                                  <p:childTnLst>
                                    <p:cmd type="call" cmd="playFrom(0.0)">
                                      <p:cBhvr>
                                        <p:cTn id="24" dur="25300" fill="hold"/>
                                        <p:tgtEl>
                                          <p:spTgt spid="22"/>
                                        </p:tgtEl>
                                      </p:cBhvr>
                                    </p:cmd>
                                  </p:childTnLst>
                                </p:cTn>
                              </p:par>
                              <p:par>
                                <p:cTn id="25" presetID="1" presetClass="entr" presetSubtype="0" fill="hold" nodeType="withEffect">
                                  <p:stCondLst>
                                    <p:cond delay="7024"/>
                                  </p:stCondLst>
                                  <p:childTnLst>
                                    <p:set>
                                      <p:cBhvr>
                                        <p:cTn id="26" dur="1" fill="hold">
                                          <p:stCondLst>
                                            <p:cond delay="0"/>
                                          </p:stCondLst>
                                        </p:cTn>
                                        <p:tgtEl>
                                          <p:spTgt spid="83"/>
                                        </p:tgtEl>
                                        <p:attrNameLst>
                                          <p:attrName>style.visibility</p:attrName>
                                        </p:attrNameLst>
                                      </p:cBhvr>
                                      <p:to>
                                        <p:strVal val="visible"/>
                                      </p:to>
                                    </p:set>
                                  </p:childTnLst>
                                </p:cTn>
                              </p:par>
                            </p:childTnLst>
                          </p:cTn>
                        </p:par>
                        <p:par>
                          <p:cTn id="27" fill="hold">
                            <p:stCondLst>
                              <p:cond delay="74576"/>
                            </p:stCondLst>
                            <p:childTnLst>
                              <p:par>
                                <p:cTn id="28" presetID="1" presetClass="mediacall" presetSubtype="0" fill="hold" nodeType="afterEffect">
                                  <p:stCondLst>
                                    <p:cond delay="0"/>
                                  </p:stCondLst>
                                  <p:childTnLst>
                                    <p:cmd type="call" cmd="playFrom(0.0)">
                                      <p:cBhvr>
                                        <p:cTn id="29" dur="21087"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0" fill="hold" display="0">
                  <p:stCondLst>
                    <p:cond delay="indefinite"/>
                  </p:stCondLst>
                  <p:endCondLst>
                    <p:cond evt="onStopAudio" delay="0">
                      <p:tgtEl>
                        <p:sldTgt/>
                      </p:tgtEl>
                    </p:cond>
                  </p:endCondLst>
                </p:cTn>
                <p:tgtEl>
                  <p:spTgt spid="20"/>
                </p:tgtEl>
              </p:cMediaNode>
            </p:audio>
            <p:audio>
              <p:cMediaNode vol="80000" showWhenStopped="0">
                <p:cTn id="31" fill="hold" display="0">
                  <p:stCondLst>
                    <p:cond delay="indefinite"/>
                  </p:stCondLst>
                  <p:endCondLst>
                    <p:cond evt="onStopAudio" delay="0">
                      <p:tgtEl>
                        <p:sldTgt/>
                      </p:tgtEl>
                    </p:cond>
                  </p:endCondLst>
                </p:cTn>
                <p:tgtEl>
                  <p:spTgt spid="21"/>
                </p:tgtEl>
              </p:cMediaNode>
            </p:audio>
            <p:audio>
              <p:cMediaNode vol="80000" showWhenStopped="0">
                <p:cTn id="32" fill="hold" display="0">
                  <p:stCondLst>
                    <p:cond delay="indefinite"/>
                  </p:stCondLst>
                  <p:endCondLst>
                    <p:cond evt="onStopAudio" delay="0">
                      <p:tgtEl>
                        <p:sldTgt/>
                      </p:tgtEl>
                    </p:cond>
                  </p:endCondLst>
                </p:cTn>
                <p:tgtEl>
                  <p:spTgt spid="22"/>
                </p:tgtEl>
              </p:cMediaNode>
            </p:audio>
            <p:audio>
              <p:cMediaNode vol="80000" showWhenStopped="0">
                <p:cTn id="33" fill="hold" display="0">
                  <p:stCondLst>
                    <p:cond delay="indefinite"/>
                  </p:stCondLst>
                  <p:endCondLst>
                    <p:cond evt="onStopAudio" delay="0">
                      <p:tgtEl>
                        <p:sldTgt/>
                      </p:tgtEl>
                    </p:cond>
                  </p:endCondLst>
                </p:cTn>
                <p:tgtEl>
                  <p:spTgt spid="23"/>
                </p:tgtEl>
              </p:cMediaNode>
            </p:audio>
          </p:childTnLst>
        </p:cTn>
      </p:par>
    </p:tnLst>
    <p:bldLst>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Problems </a:t>
            </a:r>
            <a:endParaRPr/>
          </a:p>
        </p:txBody>
      </p:sp>
      <p:sp>
        <p:nvSpPr>
          <p:cNvPr id="106" name="Google Shape;106;p20"/>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buNone/>
            </a:pPr>
            <a:r>
              <a:rPr lang="en"/>
              <a:t>One of the biggest problems with our research project was that the dataset they used, is not available to other researchers. This means that it is hard to be falsifiable, therefore hard to verify.</a:t>
            </a:r>
            <a:endParaRPr/>
          </a:p>
          <a:p>
            <a:pPr marL="0" indent="0">
              <a:spcBef>
                <a:spcPts val="2133"/>
              </a:spcBef>
              <a:buNone/>
            </a:pPr>
            <a:r>
              <a:rPr lang="en"/>
              <a:t>The second problem we encountered was the lack of detail technical instructions as to how to implement their code/sample dataset.</a:t>
            </a:r>
            <a:endParaRPr/>
          </a:p>
          <a:p>
            <a:pPr marL="0" indent="0">
              <a:spcBef>
                <a:spcPts val="2133"/>
              </a:spcBef>
              <a:spcAft>
                <a:spcPts val="2133"/>
              </a:spcAft>
              <a:buNone/>
            </a:pPr>
            <a:r>
              <a:rPr lang="en"/>
              <a:t>Finally updating their code from Python 2 to Python 3. </a:t>
            </a: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Solutions </a:t>
            </a:r>
            <a:endParaRPr/>
          </a:p>
        </p:txBody>
      </p:sp>
      <p:sp>
        <p:nvSpPr>
          <p:cNvPr id="112" name="Google Shape;112;p21"/>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p>
            <a:pPr marL="0" indent="0">
              <a:buNone/>
            </a:pPr>
            <a:r>
              <a:rPr lang="en"/>
              <a:t>We were able to get their algorithms running on our own test data.</a:t>
            </a:r>
            <a:endParaRPr/>
          </a:p>
          <a:p>
            <a:pPr marL="0" indent="0">
              <a:spcBef>
                <a:spcPts val="2133"/>
              </a:spcBef>
              <a:buNone/>
            </a:pPr>
            <a:r>
              <a:rPr lang="en"/>
              <a:t>We were able to make a dataset to test the algorithms against.</a:t>
            </a:r>
            <a:endParaRPr/>
          </a:p>
          <a:p>
            <a:pPr>
              <a:spcBef>
                <a:spcPts val="2133"/>
              </a:spcBef>
              <a:buChar char="-"/>
            </a:pPr>
            <a:r>
              <a:rPr lang="en"/>
              <a:t>Used a list of cities in Michigan (not including UP)</a:t>
            </a:r>
            <a:endParaRPr/>
          </a:p>
          <a:p>
            <a:pPr>
              <a:buChar char="-"/>
            </a:pPr>
            <a:r>
              <a:rPr lang="en"/>
              <a:t>Randomly generated location traces from that list of cities for 100 users</a:t>
            </a:r>
            <a:endParaRPr/>
          </a:p>
          <a:p>
            <a:pPr>
              <a:buChar char="-"/>
            </a:pPr>
            <a:r>
              <a:rPr lang="en"/>
              <a:t>Number of traces for each user is random for 1 to 10 cities.</a:t>
            </a:r>
            <a:endParaRPr/>
          </a:p>
          <a:p>
            <a:pPr>
              <a:buChar char="-"/>
            </a:pPr>
            <a:r>
              <a:rPr lang="en"/>
              <a:t>External trajectory is randomly generated for a location in Michigan.</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Autofit/>
          </a:bodyPr>
          <a:lstStyle/>
          <a:p>
            <a:r>
              <a:rPr lang="en"/>
              <a:t>Demo:</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10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11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12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13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U-M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596</TotalTime>
  <Words>1582</Words>
  <Application>Microsoft Office PowerPoint</Application>
  <PresentationFormat>Widescreen</PresentationFormat>
  <Paragraphs>126</Paragraphs>
  <Slides>14</Slides>
  <Notes>14</Notes>
  <HiddenSlides>0</HiddenSlides>
  <MMClips>11</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14</vt:i4>
      </vt:variant>
    </vt:vector>
  </HeadingPairs>
  <TitlesOfParts>
    <vt:vector size="33" baseType="lpstr">
      <vt:lpstr>Arial</vt:lpstr>
      <vt:lpstr>Calibri</vt:lpstr>
      <vt:lpstr>Calibri Light</vt:lpstr>
      <vt:lpstr>Open Sans</vt:lpstr>
      <vt:lpstr>Times New Roman</vt:lpstr>
      <vt:lpstr>Office Theme</vt:lpstr>
      <vt:lpstr>U-M Light</vt:lpstr>
      <vt:lpstr>1_U-M Light</vt:lpstr>
      <vt:lpstr>2_U-M Light</vt:lpstr>
      <vt:lpstr>3_U-M Light</vt:lpstr>
      <vt:lpstr>4_U-M Light</vt:lpstr>
      <vt:lpstr>6_U-M Light</vt:lpstr>
      <vt:lpstr>7_U-M Light</vt:lpstr>
      <vt:lpstr>8_U-M Light</vt:lpstr>
      <vt:lpstr>9_U-M Light</vt:lpstr>
      <vt:lpstr>10_U-M Light</vt:lpstr>
      <vt:lpstr>11_U-M Light</vt:lpstr>
      <vt:lpstr>12_U-M Light</vt:lpstr>
      <vt:lpstr>13_U-M Light</vt:lpstr>
      <vt:lpstr>De-Identification: Ground Truth Trajectories </vt:lpstr>
      <vt:lpstr>Summary </vt:lpstr>
      <vt:lpstr> Researchers from Virginia Tech and China Telecom Beijing obtained data from Chinese ISPs and Ground-Truth trajectory data sets from popular social media and check-in websites   The containing datasets have a little over 2 million users, ranging from various large social networks for the most part, and also various check-in services.   The datasets were on the same population, thus giving researches an opportunity to analyze the true effectiveness of the 7 algorithms and how they can be utilized in De-anonymizing users by overlapping datasets (linkage attacks).   The United States has tried to repeal internet privacy rules, allowing people to be tracked on much more precise level. </vt:lpstr>
      <vt:lpstr>Data Sets &amp; Algorithms</vt:lpstr>
      <vt:lpstr>Data Sets &amp; Algorithms Cont.</vt:lpstr>
      <vt:lpstr>Gaussian Mixed Model &amp; Markov</vt:lpstr>
      <vt:lpstr>Problems </vt:lpstr>
      <vt:lpstr>Solutions </vt:lpstr>
      <vt:lpstr>Demo:</vt:lpstr>
      <vt:lpstr>End Results </vt:lpstr>
      <vt:lpstr>Conclusion:</vt:lpstr>
      <vt:lpstr>Links To Original Work</vt:lpstr>
      <vt:lpstr>Links To Our Work</vt:lpstr>
      <vt:lpstr>Email Queries To: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De-Identification: Ground Truth Trajectories</dc:title>
  <dc:creator>Microsoft account</dc:creator>
  <cp:lastModifiedBy>Microsoft account</cp:lastModifiedBy>
  <cp:revision>84</cp:revision>
  <dcterms:created xsi:type="dcterms:W3CDTF">2020-12-07T01:45:13Z</dcterms:created>
  <dcterms:modified xsi:type="dcterms:W3CDTF">2020-12-09T03:43:29Z</dcterms:modified>
</cp:coreProperties>
</file>

<file path=docProps/thumbnail.jpeg>
</file>